
<file path=[Content_Types].xml><?xml version="1.0" encoding="utf-8"?>
<Types xmlns="http://schemas.openxmlformats.org/package/2006/content-types">
  <Default Extension="jpeg" ContentType="image/jpeg"/>
  <Default Extension="JPG" ContentType="image/.jpg"/>
  <Default Extension="png" ContentType="image/png"/>
  <Default Extension="mp4" ContentType="video/mp4"/>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fonts/font1.fntdata" ContentType="application/x-fontdata"/>
  <Override PartName="/ppt/fonts/font10.fntdata" ContentType="application/x-fontdata"/>
  <Override PartName="/ppt/fonts/font11.fntdata" ContentType="application/x-fontdata"/>
  <Override PartName="/ppt/fonts/font12.fntdata" ContentType="application/x-fontdata"/>
  <Override PartName="/ppt/fonts/font13.fntdata" ContentType="application/x-fontdata"/>
  <Override PartName="/ppt/fonts/font14.fntdata" ContentType="application/x-fontdata"/>
  <Override PartName="/ppt/fonts/font15.fntdata" ContentType="application/x-fontdata"/>
  <Override PartName="/ppt/fonts/font16.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fonts/font8.fntdata" ContentType="application/x-fontdata"/>
  <Override PartName="/ppt/fonts/font9.fntdata" ContentType="application/x-fontdata"/>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5"/>
  </p:notesMasterIdLst>
  <p:sldIdLst>
    <p:sldId id="261" r:id="rId3"/>
    <p:sldId id="11089790" r:id="rId4"/>
    <p:sldId id="11089795" r:id="rId6"/>
    <p:sldId id="11090235" r:id="rId7"/>
    <p:sldId id="11090260" r:id="rId8"/>
    <p:sldId id="11090261" r:id="rId9"/>
    <p:sldId id="11090262" r:id="rId10"/>
    <p:sldId id="11090263" r:id="rId11"/>
    <p:sldId id="11090264" r:id="rId12"/>
    <p:sldId id="11090265" r:id="rId13"/>
    <p:sldId id="11090266" r:id="rId14"/>
    <p:sldId id="11090267" r:id="rId15"/>
    <p:sldId id="11090268" r:id="rId16"/>
    <p:sldId id="11090269" r:id="rId17"/>
    <p:sldId id="11090271" r:id="rId18"/>
    <p:sldId id="11090270" r:id="rId19"/>
    <p:sldId id="11090272" r:id="rId20"/>
    <p:sldId id="11090273" r:id="rId21"/>
    <p:sldId id="11090243" r:id="rId22"/>
    <p:sldId id="11090259" r:id="rId23"/>
    <p:sldId id="11090257" r:id="rId24"/>
    <p:sldId id="11090274" r:id="rId25"/>
    <p:sldId id="11090276" r:id="rId26"/>
    <p:sldId id="11090279" r:id="rId27"/>
    <p:sldId id="11090280" r:id="rId28"/>
    <p:sldId id="11090281" r:id="rId29"/>
    <p:sldId id="11090282" r:id="rId30"/>
    <p:sldId id="11090252" r:id="rId31"/>
  </p:sldIdLst>
  <p:sldSz cx="12192000" cy="6858000"/>
  <p:notesSz cx="6858000" cy="9144000"/>
  <p:embeddedFontLst>
    <p:embeddedFont>
      <p:font typeface="Calibri" panose="020F0502020204030204" pitchFamily="34" charset="0"/>
      <p:regular r:id="rId35"/>
      <p:bold r:id="rId36"/>
      <p:italic r:id="rId37"/>
      <p:boldItalic r:id="rId38"/>
    </p:embeddedFont>
    <p:embeddedFont>
      <p:font typeface="思源黑体 CN Regular" panose="020B0500000000000000" charset="-122"/>
      <p:bold r:id="rId39"/>
      <p:italic r:id="rId40"/>
      <p:boldItalic r:id="rId41"/>
    </p:embeddedFont>
    <p:embeddedFont>
      <p:font typeface="Impact" panose="020B0806030902050204" pitchFamily="34" charset="0"/>
      <p:regular r:id="rId42"/>
    </p:embeddedFont>
    <p:embeddedFont>
      <p:font typeface="微软雅黑" panose="020B0503020204020204" pitchFamily="34" charset="-122"/>
      <p:regular r:id="rId43"/>
    </p:embeddedFont>
    <p:embeddedFont>
      <p:font typeface="等线" panose="02010600030101010101" charset="-122"/>
      <p:regular r:id="rId44"/>
    </p:embeddedFont>
    <p:embeddedFont>
      <p:font typeface="等线 Light" panose="02010600030101010101" charset="-122"/>
      <p:regular r:id="rId45"/>
    </p:embeddedFont>
    <p:embeddedFont>
      <p:font typeface="Source Sans Pro" panose="020B0503030403020204" charset="0"/>
      <p:regular r:id="rId46"/>
      <p:bold r:id="rId47"/>
      <p:italic r:id="rId48"/>
      <p:boldItalic r:id="rId49"/>
    </p:embeddedFont>
    <p:embeddedFont>
      <p:font typeface="黑体" panose="02010609060101010101" charset="-122"/>
      <p:regular r:id="rId50"/>
    </p:embeddedFont>
  </p:embeddedFontLst>
  <p:custDataLst>
    <p:tags r:id="rId51"/>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748" userDrawn="1">
          <p15:clr>
            <a:srgbClr val="A4A3A4"/>
          </p15:clr>
        </p15:guide>
        <p15:guide id="2" pos="3817"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179BA"/>
    <a:srgbClr val="0079BA"/>
    <a:srgbClr val="77BFF5"/>
    <a:srgbClr val="BAB100"/>
    <a:srgbClr val="00BA16"/>
    <a:srgbClr val="E6E6E6"/>
    <a:srgbClr val="0028BA"/>
    <a:srgbClr val="0086D0"/>
    <a:srgbClr val="FFC409"/>
    <a:srgbClr val="E9DF1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509" autoAdjust="0"/>
    <p:restoredTop sz="93834" autoAdjust="0"/>
  </p:normalViewPr>
  <p:slideViewPr>
    <p:cSldViewPr snapToGrid="0" showGuides="1">
      <p:cViewPr varScale="1">
        <p:scale>
          <a:sx n="80" d="100"/>
          <a:sy n="80" d="100"/>
        </p:scale>
        <p:origin x="197" y="192"/>
      </p:cViewPr>
      <p:guideLst>
        <p:guide orient="horz" pos="3748"/>
        <p:guide pos="3817"/>
      </p:guideLst>
    </p:cSldViewPr>
  </p:slideViewPr>
  <p:notesTextViewPr>
    <p:cViewPr>
      <p:scale>
        <a:sx n="1" d="1"/>
        <a:sy n="1" d="1"/>
      </p:scale>
      <p:origin x="0" y="0"/>
    </p:cViewPr>
  </p:notesTextViewPr>
  <p:sorterViewPr>
    <p:cViewPr>
      <p:scale>
        <a:sx n="125" d="100"/>
        <a:sy n="125"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1" Type="http://schemas.openxmlformats.org/officeDocument/2006/relationships/tags" Target="tags/tag1.xml"/><Relationship Id="rId50" Type="http://schemas.openxmlformats.org/officeDocument/2006/relationships/font" Target="fonts/font16.fntdata"/><Relationship Id="rId5" Type="http://schemas.openxmlformats.org/officeDocument/2006/relationships/notesMaster" Target="notesMasters/notesMaster1.xml"/><Relationship Id="rId49" Type="http://schemas.openxmlformats.org/officeDocument/2006/relationships/font" Target="fonts/font15.fntdata"/><Relationship Id="rId48" Type="http://schemas.openxmlformats.org/officeDocument/2006/relationships/font" Target="fonts/font14.fntdata"/><Relationship Id="rId47" Type="http://schemas.openxmlformats.org/officeDocument/2006/relationships/font" Target="fonts/font13.fntdata"/><Relationship Id="rId46" Type="http://schemas.openxmlformats.org/officeDocument/2006/relationships/font" Target="fonts/font12.fntdata"/><Relationship Id="rId45" Type="http://schemas.openxmlformats.org/officeDocument/2006/relationships/font" Target="fonts/font11.fntdata"/><Relationship Id="rId44" Type="http://schemas.openxmlformats.org/officeDocument/2006/relationships/font" Target="fonts/font10.fntdata"/><Relationship Id="rId43" Type="http://schemas.openxmlformats.org/officeDocument/2006/relationships/font" Target="fonts/font9.fntdata"/><Relationship Id="rId42" Type="http://schemas.openxmlformats.org/officeDocument/2006/relationships/font" Target="fonts/font8.fntdata"/><Relationship Id="rId41" Type="http://schemas.openxmlformats.org/officeDocument/2006/relationships/font" Target="fonts/font7.fntdata"/><Relationship Id="rId40" Type="http://schemas.openxmlformats.org/officeDocument/2006/relationships/font" Target="fonts/font6.fntdata"/><Relationship Id="rId4" Type="http://schemas.openxmlformats.org/officeDocument/2006/relationships/slide" Target="slides/slide2.xml"/><Relationship Id="rId39" Type="http://schemas.openxmlformats.org/officeDocument/2006/relationships/font" Target="fonts/font5.fntdata"/><Relationship Id="rId38" Type="http://schemas.openxmlformats.org/officeDocument/2006/relationships/font" Target="fonts/font4.fntdata"/><Relationship Id="rId37" Type="http://schemas.openxmlformats.org/officeDocument/2006/relationships/font" Target="fonts/font3.fntdata"/><Relationship Id="rId36" Type="http://schemas.openxmlformats.org/officeDocument/2006/relationships/font" Target="fonts/font2.fntdata"/><Relationship Id="rId35" Type="http://schemas.openxmlformats.org/officeDocument/2006/relationships/font" Target="fonts/font1.fntdata"/><Relationship Id="rId34" Type="http://schemas.openxmlformats.org/officeDocument/2006/relationships/tableStyles" Target="tableStyles.xml"/><Relationship Id="rId33" Type="http://schemas.openxmlformats.org/officeDocument/2006/relationships/viewProps" Target="viewProps.xml"/><Relationship Id="rId32" Type="http://schemas.openxmlformats.org/officeDocument/2006/relationships/presProps" Target="presProps.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1C9639D-76E5-4641-BBF9-1397B5F52531}"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39845F-A443-4A2F-8118-ECE927F1426F}"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6A1FB5D8-9A61-4D15-9B43-63084C4A9B46}" type="slidenum">
              <a:rPr kumimoji="0" lang="zh-CN" altLang="en-US" sz="1200" b="0" i="0" u="none" strike="noStrike" kern="1200" cap="none" spc="0" normalizeH="0" baseline="0" noProof="0" smtClean="0">
                <a:ln>
                  <a:noFill/>
                </a:ln>
                <a:solidFill>
                  <a:prstClr val="black"/>
                </a:solidFill>
                <a:effectLst/>
                <a:uLnTx/>
                <a:uFillTx/>
                <a:latin typeface="思源黑体 CN Regular" panose="020B0500000000000000" charset="-122"/>
                <a:ea typeface="思源黑体 CN Regular" panose="020B0500000000000000" charset="-122"/>
                <a:cs typeface="+mn-cs"/>
              </a:rPr>
            </a:fld>
            <a:endParaRPr kumimoji="0" lang="zh-CN" altLang="en-US" sz="1200" b="0" i="0" u="none" strike="noStrike" kern="1200" cap="none" spc="0" normalizeH="0" baseline="0" noProof="0" dirty="0">
              <a:ln>
                <a:noFill/>
              </a:ln>
              <a:solidFill>
                <a:prstClr val="black"/>
              </a:solidFill>
              <a:effectLst/>
              <a:uLnTx/>
              <a:uFillTx/>
              <a:latin typeface="思源黑体 CN Regular" panose="020B0500000000000000" charset="-122"/>
              <a:ea typeface="思源黑体 CN Regular" panose="020B0500000000000000" charset="-122"/>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4939845F-A443-4A2F-8118-ECE927F1426F}"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2C1E4638-962D-4582-8434-52F59EA7764B}"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BF823B1-382D-4904-940A-5916E9510A47}"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2C1E4638-962D-4582-8434-52F59EA7764B}"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8BF823B1-382D-4904-940A-5916E9510A47}"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5_空白">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a:alphaModFix amt="5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40" name="组合 39"/>
          <p:cNvGrpSpPr/>
          <p:nvPr userDrawn="1"/>
        </p:nvGrpSpPr>
        <p:grpSpPr>
          <a:xfrm>
            <a:off x="0" y="6484362"/>
            <a:ext cx="12192000" cy="345287"/>
            <a:chOff x="0" y="6484362"/>
            <a:chExt cx="12192000" cy="345287"/>
          </a:xfrm>
        </p:grpSpPr>
        <p:cxnSp>
          <p:nvCxnSpPr>
            <p:cNvPr id="41" name="直接连接符 40"/>
            <p:cNvCxnSpPr/>
            <p:nvPr userDrawn="1"/>
          </p:nvCxnSpPr>
          <p:spPr>
            <a:xfrm>
              <a:off x="0" y="6657005"/>
              <a:ext cx="845727"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42" name="文本框 41"/>
            <p:cNvSpPr txBox="1"/>
            <p:nvPr userDrawn="1"/>
          </p:nvSpPr>
          <p:spPr>
            <a:xfrm>
              <a:off x="846595" y="6484362"/>
              <a:ext cx="2012089" cy="345287"/>
            </a:xfrm>
            <a:prstGeom prst="rect">
              <a:avLst/>
            </a:prstGeom>
            <a:noFill/>
          </p:spPr>
          <p:txBody>
            <a:bodyPr wrap="none">
              <a:spAutoFit/>
            </a:bodyPr>
            <a:lstStyle/>
            <a:p>
              <a:pPr marL="0" algn="ctr" defTabSz="914400" rtl="0" eaLnBrk="1" latinLnBrk="0" hangingPunct="1">
                <a:lnSpc>
                  <a:spcPct val="130000"/>
                </a:lnSpc>
              </a:pPr>
              <a:r>
                <a:rPr lang="zh-CN" altLang="en-US" sz="1400" kern="1200" spc="300" dirty="0">
                  <a:solidFill>
                    <a:srgbClr val="007ABB"/>
                  </a:solidFill>
                  <a:latin typeface="思源宋体 CN Heavy" panose="02020900000000000000" pitchFamily="18" charset="-122"/>
                  <a:ea typeface="思源宋体 CN Heavy" panose="02020900000000000000" pitchFamily="18" charset="-122"/>
                  <a:cs typeface="+mn-cs"/>
                </a:rPr>
                <a:t>竢实扬华 自强不息</a:t>
              </a:r>
              <a:endParaRPr lang="zh-CN" altLang="en-US" sz="1400" kern="1200" spc="300" dirty="0">
                <a:solidFill>
                  <a:srgbClr val="007ABB"/>
                </a:solidFill>
                <a:latin typeface="思源宋体 CN Heavy" panose="02020900000000000000" pitchFamily="18" charset="-122"/>
                <a:ea typeface="思源宋体 CN Heavy" panose="02020900000000000000" pitchFamily="18" charset="-122"/>
                <a:cs typeface="+mn-cs"/>
              </a:endParaRPr>
            </a:p>
          </p:txBody>
        </p:sp>
        <p:cxnSp>
          <p:nvCxnSpPr>
            <p:cNvPr id="43" name="直接连接符 42"/>
            <p:cNvCxnSpPr/>
            <p:nvPr userDrawn="1"/>
          </p:nvCxnSpPr>
          <p:spPr>
            <a:xfrm>
              <a:off x="2859553" y="6657005"/>
              <a:ext cx="9332447" cy="0"/>
            </a:xfrm>
            <a:prstGeom prst="line">
              <a:avLst/>
            </a:prstGeom>
            <a:ln w="19050"/>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空白">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a:alphaModFix amt="5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5" Type="http://schemas.openxmlformats.org/officeDocument/2006/relationships/theme" Target="../theme/theme1.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1E4638-962D-4582-8434-52F59EA7764B}"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BF823B1-382D-4904-940A-5916E9510A47}"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11.jpe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11.jpe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11.jpe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11.jpe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11.jpe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11.jpe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11.jpe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11.jpeg"/></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11.jpe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3.xml"/><Relationship Id="rId1" Type="http://schemas.openxmlformats.org/officeDocument/2006/relationships/image" Target="../media/image11.jpeg"/></Relationships>
</file>

<file path=ppt/slides/_rels/slide2.xml.rels><?xml version="1.0" encoding="UTF-8" standalone="yes"?>
<Relationships xmlns="http://schemas.openxmlformats.org/package/2006/relationships"><Relationship Id="rId5" Type="http://schemas.openxmlformats.org/officeDocument/2006/relationships/notesSlide" Target="../notesSlides/notesSlide1.xml"/><Relationship Id="rId4" Type="http://schemas.openxmlformats.org/officeDocument/2006/relationships/slideLayout" Target="../slideLayouts/slideLayout1.xml"/><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image" Target="../media/image7.png"/></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11.jpeg"/></Relationships>
</file>

<file path=ppt/slides/_rels/slide21.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image" Target="../media/image3.png"/></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11.jpeg"/></Relationships>
</file>

<file path=ppt/slides/_rels/slide23.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image" Target="../media/image3.png"/></Relationships>
</file>

<file path=ppt/slides/_rels/slide24.xml.rels><?xml version="1.0" encoding="UTF-8" standalone="yes"?>
<Relationships xmlns="http://schemas.openxmlformats.org/package/2006/relationships"><Relationship Id="rId5" Type="http://schemas.openxmlformats.org/officeDocument/2006/relationships/slideLayout" Target="../slideLayouts/slideLayout3.xml"/><Relationship Id="rId4" Type="http://schemas.openxmlformats.org/officeDocument/2006/relationships/image" Target="../media/image12.png"/><Relationship Id="rId3" Type="http://schemas.microsoft.com/office/2007/relationships/media" Target="../media/media1.mp4"/><Relationship Id="rId2" Type="http://schemas.openxmlformats.org/officeDocument/2006/relationships/video" Target="../media/media1.mp4"/><Relationship Id="rId1" Type="http://schemas.openxmlformats.org/officeDocument/2006/relationships/image" Target="../media/image11.jpeg"/></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11.jpeg"/></Relationships>
</file>

<file path=ppt/slides/_rels/slide26.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image" Target="../media/image3.png"/></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11.jpeg"/></Relationships>
</file>

<file path=ppt/slides/_rels/slide28.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image" Target="../media/image2.png"/></Relationships>
</file>

<file path=ppt/slides/_rels/slide3.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image" Target="../media/image10.pn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11.jpe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11.jpe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11.jpe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11.jpe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11.jpe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 name="任意多边形: 形状 197"/>
          <p:cNvSpPr/>
          <p:nvPr/>
        </p:nvSpPr>
        <p:spPr>
          <a:xfrm>
            <a:off x="2429" y="0"/>
            <a:ext cx="12192000" cy="6858000"/>
          </a:xfrm>
          <a:custGeom>
            <a:avLst/>
            <a:gdLst>
              <a:gd name="connsiteX0" fmla="*/ 0 w 5122714"/>
              <a:gd name="connsiteY0" fmla="*/ 0 h 6858000"/>
              <a:gd name="connsiteX1" fmla="*/ 5122714 w 5122714"/>
              <a:gd name="connsiteY1" fmla="*/ 0 h 6858000"/>
              <a:gd name="connsiteX2" fmla="*/ 5122714 w 5122714"/>
              <a:gd name="connsiteY2" fmla="*/ 6858000 h 6858000"/>
              <a:gd name="connsiteX3" fmla="*/ 0 w 512271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5122714" h="6858000">
                <a:moveTo>
                  <a:pt x="0" y="0"/>
                </a:moveTo>
                <a:lnTo>
                  <a:pt x="5122714" y="0"/>
                </a:lnTo>
                <a:lnTo>
                  <a:pt x="5122714" y="6858000"/>
                </a:lnTo>
                <a:lnTo>
                  <a:pt x="0" y="6858000"/>
                </a:lnTo>
                <a:close/>
              </a:path>
            </a:pathLst>
          </a:custGeom>
          <a:gradFill flip="none" rotWithShape="1">
            <a:gsLst>
              <a:gs pos="59000">
                <a:srgbClr val="0070C0"/>
              </a:gs>
              <a:gs pos="81000">
                <a:schemeClr val="accent5"/>
              </a:gs>
            </a:gsLst>
            <a:lin ang="5400000" scaled="0"/>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gradFill flip="none" rotWithShape="1">
                <a:gsLst>
                  <a:gs pos="0">
                    <a:srgbClr val="FFFFFF"/>
                  </a:gs>
                  <a:gs pos="70000">
                    <a:srgbClr val="FFFFFF">
                      <a:alpha val="80000"/>
                    </a:srgbClr>
                  </a:gs>
                </a:gsLst>
                <a:lin ang="5400000" scaled="1"/>
                <a:tileRect/>
              </a:gradFill>
              <a:effectLst>
                <a:outerShdw blurRad="50800" dist="38100" dir="5400000" rotWithShape="0">
                  <a:srgbClr val="FFFFFF">
                    <a:lumMod val="20000"/>
                    <a:alpha val="20000"/>
                  </a:srgbClr>
                </a:outerShdw>
              </a:effectLst>
            </a:endParaRPr>
          </a:p>
        </p:txBody>
      </p:sp>
      <p:grpSp>
        <p:nvGrpSpPr>
          <p:cNvPr id="209" name="组合 208"/>
          <p:cNvGrpSpPr/>
          <p:nvPr/>
        </p:nvGrpSpPr>
        <p:grpSpPr>
          <a:xfrm>
            <a:off x="4608332" y="5357427"/>
            <a:ext cx="2975336" cy="881939"/>
            <a:chOff x="4608201" y="5370127"/>
            <a:chExt cx="2975336" cy="881939"/>
          </a:xfrm>
        </p:grpSpPr>
        <p:pic>
          <p:nvPicPr>
            <p:cNvPr id="207" name="图片 206"/>
            <p:cNvPicPr>
              <a:picLocks noChangeAspect="1"/>
            </p:cNvPicPr>
            <p:nvPr/>
          </p:nvPicPr>
          <p:blipFill rotWithShape="1">
            <a:blip r:embed="rId1"/>
            <a:srcRect r="70472" b="49917"/>
            <a:stretch>
              <a:fillRect/>
            </a:stretch>
          </p:blipFill>
          <p:spPr>
            <a:xfrm>
              <a:off x="6543047" y="5437647"/>
              <a:ext cx="1040490" cy="814419"/>
            </a:xfrm>
            <a:custGeom>
              <a:avLst/>
              <a:gdLst>
                <a:gd name="connsiteX0" fmla="*/ 0 w 6191386"/>
                <a:gd name="connsiteY0" fmla="*/ 0 h 1620284"/>
                <a:gd name="connsiteX1" fmla="*/ 6191386 w 6191386"/>
                <a:gd name="connsiteY1" fmla="*/ 0 h 1620284"/>
                <a:gd name="connsiteX2" fmla="*/ 6191386 w 6191386"/>
                <a:gd name="connsiteY2" fmla="*/ 1620284 h 1620284"/>
                <a:gd name="connsiteX3" fmla="*/ 0 w 6191386"/>
                <a:gd name="connsiteY3" fmla="*/ 1620284 h 1620284"/>
              </a:gdLst>
              <a:ahLst/>
              <a:cxnLst>
                <a:cxn ang="0">
                  <a:pos x="connsiteX0" y="connsiteY0"/>
                </a:cxn>
                <a:cxn ang="0">
                  <a:pos x="connsiteX1" y="connsiteY1"/>
                </a:cxn>
                <a:cxn ang="0">
                  <a:pos x="connsiteX2" y="connsiteY2"/>
                </a:cxn>
                <a:cxn ang="0">
                  <a:pos x="connsiteX3" y="connsiteY3"/>
                </a:cxn>
              </a:cxnLst>
              <a:rect l="l" t="t" r="r" b="b"/>
              <a:pathLst>
                <a:path w="6191386" h="1620284">
                  <a:moveTo>
                    <a:pt x="0" y="0"/>
                  </a:moveTo>
                  <a:lnTo>
                    <a:pt x="6191386" y="0"/>
                  </a:lnTo>
                  <a:lnTo>
                    <a:pt x="6191386" y="1620284"/>
                  </a:lnTo>
                  <a:lnTo>
                    <a:pt x="0" y="1620284"/>
                  </a:lnTo>
                  <a:close/>
                </a:path>
              </a:pathLst>
            </a:custGeom>
          </p:spPr>
        </p:pic>
        <p:pic>
          <p:nvPicPr>
            <p:cNvPr id="208" name="图片 207"/>
            <p:cNvPicPr>
              <a:picLocks noChangeAspect="1"/>
            </p:cNvPicPr>
            <p:nvPr/>
          </p:nvPicPr>
          <p:blipFill rotWithShape="1">
            <a:blip r:embed="rId1"/>
            <a:srcRect r="70472" b="49917"/>
            <a:stretch>
              <a:fillRect/>
            </a:stretch>
          </p:blipFill>
          <p:spPr>
            <a:xfrm flipH="1">
              <a:off x="4608201" y="5370127"/>
              <a:ext cx="1040490" cy="814419"/>
            </a:xfrm>
            <a:custGeom>
              <a:avLst/>
              <a:gdLst>
                <a:gd name="connsiteX0" fmla="*/ 0 w 6191386"/>
                <a:gd name="connsiteY0" fmla="*/ 0 h 1620284"/>
                <a:gd name="connsiteX1" fmla="*/ 6191386 w 6191386"/>
                <a:gd name="connsiteY1" fmla="*/ 0 h 1620284"/>
                <a:gd name="connsiteX2" fmla="*/ 6191386 w 6191386"/>
                <a:gd name="connsiteY2" fmla="*/ 1620284 h 1620284"/>
                <a:gd name="connsiteX3" fmla="*/ 0 w 6191386"/>
                <a:gd name="connsiteY3" fmla="*/ 1620284 h 1620284"/>
              </a:gdLst>
              <a:ahLst/>
              <a:cxnLst>
                <a:cxn ang="0">
                  <a:pos x="connsiteX0" y="connsiteY0"/>
                </a:cxn>
                <a:cxn ang="0">
                  <a:pos x="connsiteX1" y="connsiteY1"/>
                </a:cxn>
                <a:cxn ang="0">
                  <a:pos x="connsiteX2" y="connsiteY2"/>
                </a:cxn>
                <a:cxn ang="0">
                  <a:pos x="connsiteX3" y="connsiteY3"/>
                </a:cxn>
              </a:cxnLst>
              <a:rect l="l" t="t" r="r" b="b"/>
              <a:pathLst>
                <a:path w="6191386" h="1620284">
                  <a:moveTo>
                    <a:pt x="0" y="0"/>
                  </a:moveTo>
                  <a:lnTo>
                    <a:pt x="6191386" y="0"/>
                  </a:lnTo>
                  <a:lnTo>
                    <a:pt x="6191386" y="1620284"/>
                  </a:lnTo>
                  <a:lnTo>
                    <a:pt x="0" y="1620284"/>
                  </a:lnTo>
                  <a:close/>
                </a:path>
              </a:pathLst>
            </a:custGeom>
          </p:spPr>
        </p:pic>
      </p:grpSp>
      <p:pic>
        <p:nvPicPr>
          <p:cNvPr id="210" name="图片 209"/>
          <p:cNvPicPr>
            <a:picLocks noChangeAspect="1"/>
          </p:cNvPicPr>
          <p:nvPr/>
        </p:nvPicPr>
        <p:blipFill>
          <a:blip r:embed="rId1">
            <a:alphaModFix amt="70000"/>
          </a:blip>
          <a:stretch>
            <a:fillRect/>
          </a:stretch>
        </p:blipFill>
        <p:spPr>
          <a:xfrm>
            <a:off x="4930840" y="5517964"/>
            <a:ext cx="2360578" cy="1089346"/>
          </a:xfrm>
          <a:prstGeom prst="rect">
            <a:avLst/>
          </a:prstGeom>
        </p:spPr>
      </p:pic>
      <p:pic>
        <p:nvPicPr>
          <p:cNvPr id="211" name="图片 210"/>
          <p:cNvPicPr>
            <a:picLocks noChangeAspect="1"/>
          </p:cNvPicPr>
          <p:nvPr/>
        </p:nvPicPr>
        <p:blipFill>
          <a:blip r:embed="rId1">
            <a:alphaModFix amt="50000"/>
          </a:blip>
          <a:stretch>
            <a:fillRect/>
          </a:stretch>
        </p:blipFill>
        <p:spPr>
          <a:xfrm>
            <a:off x="6309264" y="5444785"/>
            <a:ext cx="2360578" cy="1089346"/>
          </a:xfrm>
          <a:prstGeom prst="rect">
            <a:avLst/>
          </a:prstGeom>
        </p:spPr>
      </p:pic>
      <p:pic>
        <p:nvPicPr>
          <p:cNvPr id="212" name="图片 211"/>
          <p:cNvPicPr>
            <a:picLocks noChangeAspect="1"/>
          </p:cNvPicPr>
          <p:nvPr/>
        </p:nvPicPr>
        <p:blipFill>
          <a:blip r:embed="rId1">
            <a:alphaModFix amt="50000"/>
          </a:blip>
          <a:stretch>
            <a:fillRect/>
          </a:stretch>
        </p:blipFill>
        <p:spPr>
          <a:xfrm>
            <a:off x="3784815" y="5444785"/>
            <a:ext cx="2360578" cy="1089346"/>
          </a:xfrm>
          <a:prstGeom prst="rect">
            <a:avLst/>
          </a:prstGeom>
        </p:spPr>
      </p:pic>
      <p:pic>
        <p:nvPicPr>
          <p:cNvPr id="214" name="图片 213"/>
          <p:cNvPicPr>
            <a:picLocks noChangeAspect="1"/>
          </p:cNvPicPr>
          <p:nvPr/>
        </p:nvPicPr>
        <p:blipFill>
          <a:blip r:embed="rId2"/>
          <a:srcRect t="41477" r="44381"/>
          <a:stretch>
            <a:fillRect/>
          </a:stretch>
        </p:blipFill>
        <p:spPr>
          <a:xfrm>
            <a:off x="7119358" y="0"/>
            <a:ext cx="5072643" cy="1952980"/>
          </a:xfrm>
          <a:custGeom>
            <a:avLst/>
            <a:gdLst>
              <a:gd name="connsiteX0" fmla="*/ 0 w 5072643"/>
              <a:gd name="connsiteY0" fmla="*/ 0 h 2333376"/>
              <a:gd name="connsiteX1" fmla="*/ 5072643 w 5072643"/>
              <a:gd name="connsiteY1" fmla="*/ 0 h 2333376"/>
              <a:gd name="connsiteX2" fmla="*/ 5072643 w 5072643"/>
              <a:gd name="connsiteY2" fmla="*/ 2333376 h 2333376"/>
              <a:gd name="connsiteX3" fmla="*/ 0 w 5072643"/>
              <a:gd name="connsiteY3" fmla="*/ 2333376 h 2333376"/>
            </a:gdLst>
            <a:ahLst/>
            <a:cxnLst>
              <a:cxn ang="0">
                <a:pos x="connsiteX0" y="connsiteY0"/>
              </a:cxn>
              <a:cxn ang="0">
                <a:pos x="connsiteX1" y="connsiteY1"/>
              </a:cxn>
              <a:cxn ang="0">
                <a:pos x="connsiteX2" y="connsiteY2"/>
              </a:cxn>
              <a:cxn ang="0">
                <a:pos x="connsiteX3" y="connsiteY3"/>
              </a:cxn>
            </a:cxnLst>
            <a:rect l="l" t="t" r="r" b="b"/>
            <a:pathLst>
              <a:path w="5072643" h="2333376">
                <a:moveTo>
                  <a:pt x="0" y="0"/>
                </a:moveTo>
                <a:lnTo>
                  <a:pt x="5072643" y="0"/>
                </a:lnTo>
                <a:lnTo>
                  <a:pt x="5072643" y="2333376"/>
                </a:lnTo>
                <a:lnTo>
                  <a:pt x="0" y="2333376"/>
                </a:lnTo>
                <a:close/>
              </a:path>
            </a:pathLst>
          </a:custGeom>
        </p:spPr>
      </p:pic>
      <p:pic>
        <p:nvPicPr>
          <p:cNvPr id="215" name="图片 214"/>
          <p:cNvPicPr>
            <a:picLocks noChangeAspect="1"/>
          </p:cNvPicPr>
          <p:nvPr/>
        </p:nvPicPr>
        <p:blipFill>
          <a:blip r:embed="rId3"/>
          <a:srcRect l="3257" t="44200"/>
          <a:stretch>
            <a:fillRect/>
          </a:stretch>
        </p:blipFill>
        <p:spPr>
          <a:xfrm>
            <a:off x="2" y="0"/>
            <a:ext cx="6782770" cy="1805402"/>
          </a:xfrm>
          <a:custGeom>
            <a:avLst/>
            <a:gdLst>
              <a:gd name="connsiteX0" fmla="*/ 0 w 7118827"/>
              <a:gd name="connsiteY0" fmla="*/ 0 h 1894852"/>
              <a:gd name="connsiteX1" fmla="*/ 7118827 w 7118827"/>
              <a:gd name="connsiteY1" fmla="*/ 0 h 1894852"/>
              <a:gd name="connsiteX2" fmla="*/ 7118827 w 7118827"/>
              <a:gd name="connsiteY2" fmla="*/ 1894852 h 1894852"/>
              <a:gd name="connsiteX3" fmla="*/ 0 w 7118827"/>
              <a:gd name="connsiteY3" fmla="*/ 1894852 h 1894852"/>
            </a:gdLst>
            <a:ahLst/>
            <a:cxnLst>
              <a:cxn ang="0">
                <a:pos x="connsiteX0" y="connsiteY0"/>
              </a:cxn>
              <a:cxn ang="0">
                <a:pos x="connsiteX1" y="connsiteY1"/>
              </a:cxn>
              <a:cxn ang="0">
                <a:pos x="connsiteX2" y="connsiteY2"/>
              </a:cxn>
              <a:cxn ang="0">
                <a:pos x="connsiteX3" y="connsiteY3"/>
              </a:cxn>
            </a:cxnLst>
            <a:rect l="l" t="t" r="r" b="b"/>
            <a:pathLst>
              <a:path w="7118827" h="1894852">
                <a:moveTo>
                  <a:pt x="0" y="0"/>
                </a:moveTo>
                <a:lnTo>
                  <a:pt x="7118827" y="0"/>
                </a:lnTo>
                <a:lnTo>
                  <a:pt x="7118827" y="1894852"/>
                </a:lnTo>
                <a:lnTo>
                  <a:pt x="0" y="1894852"/>
                </a:lnTo>
                <a:close/>
              </a:path>
            </a:pathLst>
          </a:custGeom>
        </p:spPr>
      </p:pic>
      <p:sp>
        <p:nvSpPr>
          <p:cNvPr id="218" name="文本框 217"/>
          <p:cNvSpPr txBox="1"/>
          <p:nvPr/>
        </p:nvSpPr>
        <p:spPr>
          <a:xfrm>
            <a:off x="3236116" y="1937312"/>
            <a:ext cx="5724644" cy="2308324"/>
          </a:xfrm>
          <a:prstGeom prst="rect">
            <a:avLst/>
          </a:prstGeom>
          <a:noFill/>
        </p:spPr>
        <p:txBody>
          <a:bodyPr wrap="none" rtlCol="0">
            <a:spAutoFit/>
          </a:bodyPr>
          <a:lstStyle/>
          <a:p>
            <a:pPr algn="ctr"/>
            <a:r>
              <a:rPr lang="zh-CN" altLang="en-US" sz="7200" dirty="0">
                <a:gradFill flip="none" rotWithShape="1">
                  <a:gsLst>
                    <a:gs pos="0">
                      <a:srgbClr val="FFFFFF"/>
                    </a:gs>
                    <a:gs pos="70000">
                      <a:srgbClr val="FFFFFF">
                        <a:alpha val="80000"/>
                      </a:srgbClr>
                    </a:gs>
                  </a:gsLst>
                  <a:lin ang="2700000" scaled="1"/>
                  <a:tileRect/>
                </a:gra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cs typeface="阿里巴巴普惠体 B" panose="00020600040101010101" pitchFamily="18" charset="-122"/>
              </a:rPr>
              <a:t>宿舍园区安全</a:t>
            </a:r>
            <a:endParaRPr lang="en-US" altLang="zh-CN" sz="7200" dirty="0">
              <a:gradFill flip="none" rotWithShape="1">
                <a:gsLst>
                  <a:gs pos="0">
                    <a:srgbClr val="FFFFFF"/>
                  </a:gs>
                  <a:gs pos="70000">
                    <a:srgbClr val="FFFFFF">
                      <a:alpha val="80000"/>
                    </a:srgbClr>
                  </a:gs>
                </a:gsLst>
                <a:lin ang="2700000" scaled="1"/>
                <a:tileRect/>
              </a:gra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cs typeface="阿里巴巴普惠体 B" panose="00020600040101010101" pitchFamily="18" charset="-122"/>
            </a:endParaRPr>
          </a:p>
          <a:p>
            <a:pPr algn="ctr"/>
            <a:r>
              <a:rPr lang="zh-CN" altLang="en-US" sz="7200" dirty="0">
                <a:gradFill flip="none" rotWithShape="1">
                  <a:gsLst>
                    <a:gs pos="0">
                      <a:srgbClr val="FFFFFF"/>
                    </a:gs>
                    <a:gs pos="70000">
                      <a:srgbClr val="FFFFFF">
                        <a:alpha val="80000"/>
                      </a:srgbClr>
                    </a:gs>
                  </a:gsLst>
                  <a:lin ang="2700000" scaled="1"/>
                  <a:tileRect/>
                </a:gra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cs typeface="阿里巴巴普惠体 B" panose="00020600040101010101" pitchFamily="18" charset="-122"/>
              </a:rPr>
              <a:t>主题班会</a:t>
            </a:r>
            <a:endParaRPr lang="zh-CN" altLang="en-US" sz="7200" dirty="0">
              <a:gradFill flip="none" rotWithShape="1">
                <a:gsLst>
                  <a:gs pos="0">
                    <a:srgbClr val="FFFFFF"/>
                  </a:gs>
                  <a:gs pos="70000">
                    <a:srgbClr val="FFFFFF">
                      <a:alpha val="80000"/>
                    </a:srgbClr>
                  </a:gs>
                </a:gsLst>
                <a:lin ang="2700000" scaled="1"/>
                <a:tileRect/>
              </a:gra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cs typeface="阿里巴巴普惠体 B" panose="00020600040101010101" pitchFamily="18" charset="-122"/>
            </a:endParaRPr>
          </a:p>
        </p:txBody>
      </p:sp>
      <p:pic>
        <p:nvPicPr>
          <p:cNvPr id="202" name="图片 201" descr="路旁的建筑&#10;&#10;描述已自动生成"/>
          <p:cNvPicPr>
            <a:picLocks noChangeAspect="1"/>
          </p:cNvPicPr>
          <p:nvPr/>
        </p:nvPicPr>
        <p:blipFill rotWithShape="1">
          <a:blip r:embed="rId4">
            <a:alphaModFix amt="85000"/>
            <a:extLst>
              <a:ext uri="{28A0092B-C50C-407E-A947-70E740481C1C}">
                <a14:useLocalDpi xmlns:a14="http://schemas.microsoft.com/office/drawing/2010/main" val="0"/>
              </a:ext>
            </a:extLst>
          </a:blip>
          <a:srcRect t="37016" b="22033"/>
          <a:stretch>
            <a:fillRect/>
          </a:stretch>
        </p:blipFill>
        <p:spPr>
          <a:xfrm>
            <a:off x="0" y="4344604"/>
            <a:ext cx="12192000" cy="2513396"/>
          </a:xfrm>
          <a:custGeom>
            <a:avLst/>
            <a:gdLst>
              <a:gd name="connsiteX0" fmla="*/ 0 w 12192000"/>
              <a:gd name="connsiteY0" fmla="*/ 0 h 4785348"/>
              <a:gd name="connsiteX1" fmla="*/ 12192000 w 12192000"/>
              <a:gd name="connsiteY1" fmla="*/ 0 h 4785348"/>
              <a:gd name="connsiteX2" fmla="*/ 12192000 w 12192000"/>
              <a:gd name="connsiteY2" fmla="*/ 4785348 h 4785348"/>
              <a:gd name="connsiteX3" fmla="*/ 0 w 12192000"/>
              <a:gd name="connsiteY3" fmla="*/ 4785348 h 4785348"/>
            </a:gdLst>
            <a:ahLst/>
            <a:cxnLst>
              <a:cxn ang="0">
                <a:pos x="connsiteX0" y="connsiteY0"/>
              </a:cxn>
              <a:cxn ang="0">
                <a:pos x="connsiteX1" y="connsiteY1"/>
              </a:cxn>
              <a:cxn ang="0">
                <a:pos x="connsiteX2" y="connsiteY2"/>
              </a:cxn>
              <a:cxn ang="0">
                <a:pos x="connsiteX3" y="connsiteY3"/>
              </a:cxn>
            </a:cxnLst>
            <a:rect l="l" t="t" r="r" b="b"/>
            <a:pathLst>
              <a:path w="12192000" h="4785348">
                <a:moveTo>
                  <a:pt x="0" y="0"/>
                </a:moveTo>
                <a:lnTo>
                  <a:pt x="12192000" y="0"/>
                </a:lnTo>
                <a:lnTo>
                  <a:pt x="12192000" y="4785348"/>
                </a:lnTo>
                <a:lnTo>
                  <a:pt x="0" y="4785348"/>
                </a:lnTo>
                <a:close/>
              </a:path>
            </a:pathLst>
          </a:custGeom>
          <a:effectLst/>
        </p:spPr>
      </p:pic>
      <p:pic>
        <p:nvPicPr>
          <p:cNvPr id="5" name="图片 4"/>
          <p:cNvPicPr>
            <a:picLocks noChangeAspect="1"/>
          </p:cNvPicPr>
          <p:nvPr/>
        </p:nvPicPr>
        <p:blipFill>
          <a:blip r:embed="rId5"/>
          <a:stretch>
            <a:fillRect/>
          </a:stretch>
        </p:blipFill>
        <p:spPr>
          <a:xfrm>
            <a:off x="3784815" y="869458"/>
            <a:ext cx="5108891" cy="65842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1-2-1"/>
          <p:cNvPicPr>
            <a:picLocks noChangeAspect="1" noChangeArrowheads="1"/>
          </p:cNvPicPr>
          <p:nvPr/>
        </p:nvPicPr>
        <p:blipFill>
          <a:blip r:embed="rId1">
            <a:duotone>
              <a:schemeClr val="accent5">
                <a:shade val="45000"/>
                <a:satMod val="135000"/>
              </a:schemeClr>
              <a:prstClr val="white"/>
            </a:duotone>
            <a:extLst>
              <a:ext uri="{28A0092B-C50C-407E-A947-70E740481C1C}">
                <a14:useLocalDpi xmlns:a14="http://schemas.microsoft.com/office/drawing/2010/main" val="0"/>
              </a:ext>
            </a:extLst>
          </a:blip>
          <a:srcRect r="21518"/>
          <a:stretch>
            <a:fillRect/>
          </a:stretch>
        </p:blipFill>
        <p:spPr bwMode="auto">
          <a:xfrm>
            <a:off x="4865571" y="0"/>
            <a:ext cx="7326429" cy="904346"/>
          </a:xfrm>
          <a:custGeom>
            <a:avLst/>
            <a:gdLst>
              <a:gd name="connsiteX0" fmla="*/ 0 w 7326429"/>
              <a:gd name="connsiteY0" fmla="*/ 0 h 904346"/>
              <a:gd name="connsiteX1" fmla="*/ 7326429 w 7326429"/>
              <a:gd name="connsiteY1" fmla="*/ 0 h 904346"/>
              <a:gd name="connsiteX2" fmla="*/ 7326429 w 7326429"/>
              <a:gd name="connsiteY2" fmla="*/ 454025 h 904346"/>
              <a:gd name="connsiteX3" fmla="*/ 6963906 w 7326429"/>
              <a:gd name="connsiteY3" fmla="*/ 898826 h 904346"/>
              <a:gd name="connsiteX4" fmla="*/ 6909147 w 7326429"/>
              <a:gd name="connsiteY4" fmla="*/ 904346 h 904346"/>
              <a:gd name="connsiteX5" fmla="*/ 0 w 7326429"/>
              <a:gd name="connsiteY5" fmla="*/ 904346 h 904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26429" h="904346">
                <a:moveTo>
                  <a:pt x="0" y="0"/>
                </a:moveTo>
                <a:lnTo>
                  <a:pt x="7326429" y="0"/>
                </a:lnTo>
                <a:lnTo>
                  <a:pt x="7326429" y="454025"/>
                </a:lnTo>
                <a:cubicBezTo>
                  <a:pt x="7326429" y="673432"/>
                  <a:pt x="7170797" y="856490"/>
                  <a:pt x="6963906" y="898826"/>
                </a:cubicBezTo>
                <a:lnTo>
                  <a:pt x="6909147" y="904346"/>
                </a:lnTo>
                <a:lnTo>
                  <a:pt x="0" y="904346"/>
                </a:lnTo>
                <a:close/>
              </a:path>
            </a:pathLst>
          </a:custGeom>
          <a:noFill/>
          <a:effectLst/>
          <a:extLst>
            <a:ext uri="{909E8E84-426E-40DD-AFC4-6F175D3DCCD1}">
              <a14:hiddenFill xmlns:a14="http://schemas.microsoft.com/office/drawing/2010/main">
                <a:solidFill>
                  <a:srgbClr val="FFFFFF"/>
                </a:solidFill>
              </a14:hiddenFill>
            </a:ext>
          </a:extLst>
        </p:spPr>
      </p:pic>
      <p:sp>
        <p:nvSpPr>
          <p:cNvPr id="13" name="1-2-2"/>
          <p:cNvSpPr/>
          <p:nvPr/>
        </p:nvSpPr>
        <p:spPr>
          <a:xfrm flipV="1">
            <a:off x="-1523" y="0"/>
            <a:ext cx="12155486" cy="908050"/>
          </a:xfrm>
          <a:prstGeom prst="round1Rect">
            <a:avLst>
              <a:gd name="adj" fmla="val 50000"/>
            </a:avLst>
          </a:prstGeom>
          <a:gradFill flip="none" rotWithShape="1">
            <a:gsLst>
              <a:gs pos="33000">
                <a:srgbClr val="0079BA">
                  <a:alpha val="84000"/>
                </a:srgbClr>
              </a:gs>
              <a:gs pos="0">
                <a:srgbClr val="00BFE8">
                  <a:alpha val="0"/>
                </a:srgbClr>
              </a:gs>
              <a:gs pos="91000">
                <a:srgbClr val="0079BA"/>
              </a:gs>
            </a:gsLst>
            <a:lin ang="108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gradFill flip="none" rotWithShape="1">
                <a:gsLst>
                  <a:gs pos="0">
                    <a:srgbClr val="FFFFFF"/>
                  </a:gs>
                  <a:gs pos="70000">
                    <a:srgbClr val="FFFFFF">
                      <a:alpha val="80000"/>
                    </a:srgbClr>
                  </a:gs>
                </a:gsLst>
                <a:lin ang="5400000" scaled="1"/>
                <a:tileRect/>
              </a:gradFill>
              <a:effectLst>
                <a:outerShdw blurRad="50800" dist="38100" dir="5400000" rotWithShape="0">
                  <a:srgbClr val="FFFFFF">
                    <a:lumMod val="20000"/>
                    <a:alpha val="20000"/>
                  </a:srgbClr>
                </a:outerShdw>
              </a:effectLst>
            </a:endParaRPr>
          </a:p>
        </p:txBody>
      </p:sp>
      <p:sp>
        <p:nvSpPr>
          <p:cNvPr id="18" name="1-3"/>
          <p:cNvSpPr txBox="1"/>
          <p:nvPr/>
        </p:nvSpPr>
        <p:spPr>
          <a:xfrm>
            <a:off x="931778" y="256282"/>
            <a:ext cx="3775393" cy="523220"/>
          </a:xfrm>
          <a:prstGeom prst="rect">
            <a:avLst/>
          </a:prstGeom>
          <a:noFill/>
        </p:spPr>
        <p:txBody>
          <a:bodyPr wrap="none" rtlCol="0">
            <a:spAutoFit/>
          </a:bodyPr>
          <a:lstStyle>
            <a:defPPr>
              <a:defRPr lang="zh-CN"/>
            </a:defPPr>
            <a:lvl1pPr marR="0" lvl="0" indent="0" algn="ctr" fontAlgn="auto">
              <a:lnSpc>
                <a:spcPct val="100000"/>
              </a:lnSpc>
              <a:spcBef>
                <a:spcPts val="0"/>
              </a:spcBef>
              <a:spcAft>
                <a:spcPts val="0"/>
              </a:spcAft>
              <a:buClrTx/>
              <a:buSzTx/>
              <a:buFontTx/>
              <a:buNone/>
              <a:defRPr kumimoji="0" sz="6000" b="0" i="0" u="none" strike="noStrike" cap="none" spc="0" normalizeH="0" baseline="0">
                <a:ln>
                  <a:noFill/>
                </a:ln>
                <a:solidFill>
                  <a:srgbClr val="2C1F17"/>
                </a:solidFill>
                <a:effectLst/>
                <a:uLnTx/>
                <a:uFillTx/>
                <a:latin typeface="思源黑体 CN Bold" panose="020B0800000000000000" charset="-122"/>
                <a:ea typeface="思源黑体 CN Bold" panose="020B0800000000000000" charset="-122"/>
              </a:defRPr>
            </a:lvl1pPr>
          </a:lstStyle>
          <a:p>
            <a:r>
              <a:rPr lang="en-US" altLang="zh-CN" sz="2800"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rPr>
              <a:t>《</a:t>
            </a:r>
            <a:r>
              <a:rPr lang="zh-CN" altLang="en-US" sz="2800"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rPr>
              <a:t>学生公寓管理办法</a:t>
            </a:r>
            <a:r>
              <a:rPr lang="en-US" altLang="zh-CN" sz="2800"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rPr>
              <a:t>》</a:t>
            </a:r>
            <a:endParaRPr lang="zh-CN" altLang="en-US" sz="2800"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endParaRPr>
          </a:p>
        </p:txBody>
      </p:sp>
      <p:sp>
        <p:nvSpPr>
          <p:cNvPr id="24" name="1-7"/>
          <p:cNvSpPr/>
          <p:nvPr/>
        </p:nvSpPr>
        <p:spPr>
          <a:xfrm>
            <a:off x="372767" y="228673"/>
            <a:ext cx="578438" cy="578438"/>
          </a:xfrm>
          <a:prstGeom prst="ellipse">
            <a:avLst/>
          </a:prstGeom>
          <a:gradFill flip="none" rotWithShape="1">
            <a:gsLst>
              <a:gs pos="0">
                <a:schemeClr val="accent5">
                  <a:lumMod val="20000"/>
                  <a:lumOff val="80000"/>
                </a:schemeClr>
              </a:gs>
              <a:gs pos="70000">
                <a:srgbClr val="FFFFFF"/>
              </a:gs>
            </a:gsLst>
            <a:lin ang="5400000" scaled="1"/>
            <a:tileRect/>
          </a:gradFill>
          <a:ln>
            <a:noFill/>
          </a:ln>
          <a:effectLst>
            <a:outerShdw blurRad="50800" dist="38100" dir="5400000" rotWithShape="0">
              <a:srgbClr val="FFFFFF">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gradFill flip="none" rotWithShape="1">
                <a:gsLst>
                  <a:gs pos="0">
                    <a:srgbClr val="FFFFFF"/>
                  </a:gs>
                  <a:gs pos="70000">
                    <a:srgbClr val="FFFFFF">
                      <a:alpha val="80000"/>
                    </a:srgbClr>
                  </a:gs>
                </a:gsLst>
                <a:lin ang="5400000" scaled="1"/>
                <a:tileRect/>
              </a:gradFill>
              <a:effectLst>
                <a:outerShdw blurRad="50800" dist="38100" dir="5400000" rotWithShape="0">
                  <a:srgbClr val="FFFFFF">
                    <a:lumMod val="20000"/>
                    <a:alpha val="20000"/>
                  </a:srgbClr>
                </a:outerShdw>
              </a:effectLst>
            </a:endParaRPr>
          </a:p>
        </p:txBody>
      </p:sp>
      <p:sp>
        <p:nvSpPr>
          <p:cNvPr id="25" name="1-8"/>
          <p:cNvSpPr txBox="1"/>
          <p:nvPr/>
        </p:nvSpPr>
        <p:spPr>
          <a:xfrm>
            <a:off x="467013" y="256282"/>
            <a:ext cx="402674" cy="523220"/>
          </a:xfrm>
          <a:prstGeom prst="rect">
            <a:avLst/>
          </a:prstGeom>
          <a:noFill/>
        </p:spPr>
        <p:txBody>
          <a:bodyPr wrap="none" rtlCol="0">
            <a:spAutoFit/>
          </a:bodyPr>
          <a:lstStyle>
            <a:defPPr>
              <a:defRPr lang="zh-CN"/>
            </a:defPPr>
            <a:lvl1pPr marR="0" lvl="0" indent="0" algn="ctr" fontAlgn="auto">
              <a:lnSpc>
                <a:spcPct val="100000"/>
              </a:lnSpc>
              <a:spcBef>
                <a:spcPts val="0"/>
              </a:spcBef>
              <a:spcAft>
                <a:spcPts val="0"/>
              </a:spcAft>
              <a:buClrTx/>
              <a:buSzTx/>
              <a:buFontTx/>
              <a:buNone/>
              <a:defRPr kumimoji="0" sz="6000" b="0" i="0" u="none" strike="noStrike" cap="none" spc="0" normalizeH="0" baseline="0">
                <a:ln>
                  <a:noFill/>
                </a:ln>
                <a:solidFill>
                  <a:srgbClr val="2C1F17"/>
                </a:solidFill>
                <a:effectLst/>
                <a:uLnTx/>
                <a:uFillTx/>
                <a:latin typeface="思源黑体 CN Bold" panose="020B0800000000000000" charset="-122"/>
                <a:ea typeface="思源黑体 CN Bold" panose="020B0800000000000000" charset="-122"/>
              </a:defRPr>
            </a:lvl1pPr>
          </a:lstStyle>
          <a:p>
            <a:r>
              <a:rPr lang="en-US" altLang="zh-CN" sz="2800" dirty="0">
                <a:solidFill>
                  <a:srgbClr val="0079BA"/>
                </a:soli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rPr>
              <a:t>1</a:t>
            </a:r>
            <a:endParaRPr lang="zh-CN" altLang="en-US" sz="2800" dirty="0">
              <a:solidFill>
                <a:srgbClr val="0079BA"/>
              </a:soli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endParaRPr>
          </a:p>
        </p:txBody>
      </p:sp>
      <p:cxnSp>
        <p:nvCxnSpPr>
          <p:cNvPr id="3" name="1-4"/>
          <p:cNvCxnSpPr/>
          <p:nvPr/>
        </p:nvCxnSpPr>
        <p:spPr>
          <a:xfrm flipV="1">
            <a:off x="4707171" y="309612"/>
            <a:ext cx="0" cy="41656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 name="1-5"/>
          <p:cNvSpPr txBox="1"/>
          <p:nvPr/>
        </p:nvSpPr>
        <p:spPr>
          <a:xfrm>
            <a:off x="4865570" y="287059"/>
            <a:ext cx="1415772" cy="461665"/>
          </a:xfrm>
          <a:prstGeom prst="rect">
            <a:avLst/>
          </a:prstGeom>
          <a:noFill/>
        </p:spPr>
        <p:txBody>
          <a:bodyPr wrap="none" rtlCol="0">
            <a:spAutoFit/>
          </a:bodyPr>
          <a:lstStyle>
            <a:defPPr>
              <a:defRPr lang="zh-CN"/>
            </a:defPPr>
            <a:lvl1pPr marR="0" lvl="0" indent="0" algn="ctr" fontAlgn="auto">
              <a:lnSpc>
                <a:spcPct val="100000"/>
              </a:lnSpc>
              <a:spcBef>
                <a:spcPts val="0"/>
              </a:spcBef>
              <a:spcAft>
                <a:spcPts val="0"/>
              </a:spcAft>
              <a:buClrTx/>
              <a:buSzTx/>
              <a:buFontTx/>
              <a:buNone/>
              <a:defRPr kumimoji="0" sz="6000" b="0" i="0" u="none" strike="noStrike" cap="none" spc="0" normalizeH="0" baseline="0">
                <a:ln>
                  <a:noFill/>
                </a:ln>
                <a:solidFill>
                  <a:srgbClr val="2C1F17"/>
                </a:solidFill>
                <a:effectLst/>
                <a:uLnTx/>
                <a:uFillTx/>
                <a:latin typeface="思源黑体 CN Bold" panose="020B0800000000000000" charset="-122"/>
                <a:ea typeface="思源黑体 CN Bold" panose="020B0800000000000000" charset="-122"/>
              </a:defRPr>
            </a:lvl1pPr>
          </a:lstStyle>
          <a:p>
            <a:r>
              <a:rPr lang="zh-CN" altLang="en-US" sz="2400" b="1"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黑体 CN Bold" panose="020B0800000000000000" charset="-122"/>
                <a:ea typeface="思源黑体 CN Bold" panose="020B0800000000000000" charset="-122"/>
                <a:cs typeface="阿里巴巴普惠体 R" panose="00020600040101010101" pitchFamily="18" charset="-122"/>
              </a:rPr>
              <a:t>管理规范</a:t>
            </a:r>
            <a:endParaRPr lang="zh-CN" altLang="en-US" sz="2400" b="1"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黑体 CN Bold" panose="020B0800000000000000" charset="-122"/>
              <a:ea typeface="思源黑体 CN Bold" panose="020B0800000000000000" charset="-122"/>
              <a:cs typeface="阿里巴巴普惠体 R" panose="00020600040101010101" pitchFamily="18" charset="-122"/>
            </a:endParaRPr>
          </a:p>
        </p:txBody>
      </p:sp>
      <p:sp>
        <p:nvSpPr>
          <p:cNvPr id="2" name="矩形: 圆角 1"/>
          <p:cNvSpPr/>
          <p:nvPr/>
        </p:nvSpPr>
        <p:spPr>
          <a:xfrm>
            <a:off x="372767" y="1281151"/>
            <a:ext cx="11523958" cy="4805323"/>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p:cNvSpPr txBox="1"/>
          <p:nvPr/>
        </p:nvSpPr>
        <p:spPr>
          <a:xfrm>
            <a:off x="467013" y="1409700"/>
            <a:ext cx="11258549" cy="4905574"/>
          </a:xfrm>
          <a:prstGeom prst="rect">
            <a:avLst/>
          </a:prstGeom>
          <a:noFill/>
        </p:spPr>
        <p:txBody>
          <a:bodyPr wrap="square">
            <a:spAutoFit/>
          </a:bodyPr>
          <a:lstStyle/>
          <a:p>
            <a:pPr algn="just">
              <a:lnSpc>
                <a:spcPct val="130000"/>
              </a:lnSpc>
            </a:pPr>
            <a:r>
              <a:rPr lang="zh-CN" altLang="en-US" sz="2000" b="1" dirty="0">
                <a:latin typeface="宋体" panose="02010600030101010101" pitchFamily="2" charset="-122"/>
                <a:ea typeface="宋体" panose="02010600030101010101" pitchFamily="2" charset="-122"/>
                <a:cs typeface="Times New Roman" panose="02020603050405020304" pitchFamily="18" charset="0"/>
              </a:rPr>
              <a:t>    第六条 </a:t>
            </a:r>
            <a:r>
              <a:rPr lang="zh-CN" altLang="en-US" sz="2000" dirty="0">
                <a:latin typeface="宋体" panose="02010600030101010101" pitchFamily="2" charset="-122"/>
                <a:ea typeface="宋体" panose="02010600030101010101" pitchFamily="2" charset="-122"/>
                <a:cs typeface="Times New Roman" panose="02020603050405020304" pitchFamily="18" charset="0"/>
              </a:rPr>
              <a:t>学生退宿</a:t>
            </a:r>
            <a:r>
              <a:rPr lang="en-US" altLang="zh-CN" sz="2000" dirty="0">
                <a:latin typeface="宋体" panose="02010600030101010101" pitchFamily="2" charset="-122"/>
                <a:ea typeface="宋体" panose="02010600030101010101" pitchFamily="2" charset="-122"/>
                <a:cs typeface="Times New Roman" panose="02020603050405020304" pitchFamily="18" charset="0"/>
              </a:rPr>
              <a:t>    </a:t>
            </a:r>
            <a:endParaRPr lang="en-US" altLang="zh-CN" sz="2000" dirty="0">
              <a:latin typeface="宋体" panose="02010600030101010101" pitchFamily="2" charset="-122"/>
              <a:ea typeface="宋体" panose="02010600030101010101" pitchFamily="2" charset="-122"/>
              <a:cs typeface="Times New Roman" panose="02020603050405020304" pitchFamily="18" charset="0"/>
            </a:endParaRPr>
          </a:p>
          <a:p>
            <a:pPr algn="just">
              <a:lnSpc>
                <a:spcPct val="130000"/>
              </a:lnSpc>
            </a:pPr>
            <a:r>
              <a:rPr lang="en-US" altLang="zh-CN" sz="2000" dirty="0">
                <a:latin typeface="宋体" panose="02010600030101010101" pitchFamily="2" charset="-122"/>
                <a:ea typeface="宋体" panose="02010600030101010101" pitchFamily="2" charset="-122"/>
                <a:cs typeface="Times New Roman" panose="02020603050405020304" pitchFamily="18" charset="0"/>
              </a:rPr>
              <a:t>    1.</a:t>
            </a:r>
            <a:r>
              <a:rPr lang="zh-CN" altLang="en-US" sz="2000" dirty="0">
                <a:latin typeface="宋体" panose="02010600030101010101" pitchFamily="2" charset="-122"/>
                <a:ea typeface="宋体" panose="02010600030101010101" pitchFamily="2" charset="-122"/>
                <a:cs typeface="Times New Roman" panose="02020603050405020304" pitchFamily="18" charset="0"/>
              </a:rPr>
              <a:t>学生学习结束</a:t>
            </a:r>
            <a:r>
              <a:rPr lang="en-US" altLang="zh-CN" sz="2000" dirty="0">
                <a:latin typeface="宋体" panose="02010600030101010101" pitchFamily="2" charset="-122"/>
                <a:ea typeface="宋体" panose="02010600030101010101" pitchFamily="2" charset="-122"/>
                <a:cs typeface="Times New Roman" panose="02020603050405020304" pitchFamily="18" charset="0"/>
              </a:rPr>
              <a:t>(</a:t>
            </a:r>
            <a:r>
              <a:rPr lang="zh-CN" altLang="en-US" sz="2000" dirty="0">
                <a:latin typeface="宋体" panose="02010600030101010101" pitchFamily="2" charset="-122"/>
                <a:ea typeface="宋体" panose="02010600030101010101" pitchFamily="2" charset="-122"/>
                <a:cs typeface="Times New Roman" panose="02020603050405020304" pitchFamily="18" charset="0"/>
              </a:rPr>
              <a:t>毕业、出国、退学</a:t>
            </a:r>
            <a:r>
              <a:rPr lang="en-US" altLang="zh-CN" sz="2000" dirty="0">
                <a:latin typeface="宋体" panose="02010600030101010101" pitchFamily="2" charset="-122"/>
                <a:ea typeface="宋体" panose="02010600030101010101" pitchFamily="2" charset="-122"/>
                <a:cs typeface="Times New Roman" panose="02020603050405020304" pitchFamily="18" charset="0"/>
              </a:rPr>
              <a:t>)</a:t>
            </a:r>
            <a:r>
              <a:rPr lang="zh-CN" altLang="en-US" sz="2000" dirty="0">
                <a:latin typeface="宋体" panose="02010600030101010101" pitchFamily="2" charset="-122"/>
                <a:ea typeface="宋体" panose="02010600030101010101" pitchFamily="2" charset="-122"/>
                <a:cs typeface="Times New Roman" panose="02020603050405020304" pitchFamily="18" charset="0"/>
              </a:rPr>
              <a:t>时，按学校规定时间凭离校通知单办理退宿手续。</a:t>
            </a:r>
            <a:endParaRPr lang="zh-CN" altLang="en-US" sz="2000" dirty="0">
              <a:latin typeface="宋体" panose="02010600030101010101" pitchFamily="2" charset="-122"/>
              <a:ea typeface="宋体" panose="02010600030101010101" pitchFamily="2" charset="-122"/>
              <a:cs typeface="Times New Roman" panose="02020603050405020304" pitchFamily="18" charset="0"/>
            </a:endParaRPr>
          </a:p>
          <a:p>
            <a:pPr algn="just">
              <a:lnSpc>
                <a:spcPct val="130000"/>
              </a:lnSpc>
            </a:pPr>
            <a:r>
              <a:rPr lang="en-US" altLang="zh-CN" sz="2000" dirty="0">
                <a:latin typeface="宋体" panose="02010600030101010101" pitchFamily="2" charset="-122"/>
                <a:ea typeface="宋体" panose="02010600030101010101" pitchFamily="2" charset="-122"/>
                <a:cs typeface="Times New Roman" panose="02020603050405020304" pitchFamily="18" charset="0"/>
              </a:rPr>
              <a:t>    2.</a:t>
            </a:r>
            <a:r>
              <a:rPr lang="zh-CN" altLang="en-US" sz="2000" dirty="0">
                <a:latin typeface="宋体" panose="02010600030101010101" pitchFamily="2" charset="-122"/>
                <a:ea typeface="宋体" panose="02010600030101010101" pitchFamily="2" charset="-122"/>
                <a:cs typeface="Times New Roman" panose="02020603050405020304" pitchFamily="18" charset="0"/>
              </a:rPr>
              <a:t>休学的学生需办理退宿手续。休学半年及以上的学生，床位不予保留。</a:t>
            </a:r>
            <a:endParaRPr lang="zh-CN" altLang="en-US" sz="2000" dirty="0">
              <a:latin typeface="宋体" panose="02010600030101010101" pitchFamily="2" charset="-122"/>
              <a:ea typeface="宋体" panose="02010600030101010101" pitchFamily="2" charset="-122"/>
              <a:cs typeface="Times New Roman" panose="02020603050405020304" pitchFamily="18" charset="0"/>
            </a:endParaRPr>
          </a:p>
          <a:p>
            <a:pPr algn="just">
              <a:lnSpc>
                <a:spcPct val="130000"/>
              </a:lnSpc>
            </a:pPr>
            <a:r>
              <a:rPr lang="en-US" altLang="zh-CN" sz="2000" dirty="0">
                <a:latin typeface="宋体" panose="02010600030101010101" pitchFamily="2" charset="-122"/>
                <a:ea typeface="宋体" panose="02010600030101010101" pitchFamily="2" charset="-122"/>
                <a:cs typeface="Times New Roman" panose="02020603050405020304" pitchFamily="18" charset="0"/>
              </a:rPr>
              <a:t>    3.</a:t>
            </a:r>
            <a:r>
              <a:rPr lang="zh-CN" altLang="en-US" sz="2000" dirty="0">
                <a:latin typeface="宋体" panose="02010600030101010101" pitchFamily="2" charset="-122"/>
                <a:ea typeface="宋体" panose="02010600030101010101" pitchFamily="2" charset="-122"/>
                <a:cs typeface="Times New Roman" panose="02020603050405020304" pitchFamily="18" charset="0"/>
              </a:rPr>
              <a:t>本科生因特殊原因在校学习期间需退宿的（按学年退），须本人提出申请，经家长同意和学院批准后，由物业服务中心办理退宿手续并报学生工作部备案。</a:t>
            </a:r>
            <a:endParaRPr lang="zh-CN" altLang="en-US" sz="2000" dirty="0">
              <a:latin typeface="宋体" panose="02010600030101010101" pitchFamily="2" charset="-122"/>
              <a:ea typeface="宋体" panose="02010600030101010101" pitchFamily="2" charset="-122"/>
              <a:cs typeface="Times New Roman" panose="02020603050405020304" pitchFamily="18" charset="0"/>
            </a:endParaRPr>
          </a:p>
          <a:p>
            <a:pPr algn="just">
              <a:lnSpc>
                <a:spcPct val="130000"/>
              </a:lnSpc>
            </a:pPr>
            <a:r>
              <a:rPr lang="en-US" altLang="zh-CN" sz="2000" dirty="0">
                <a:latin typeface="宋体" panose="02010600030101010101" pitchFamily="2" charset="-122"/>
                <a:ea typeface="宋体" panose="02010600030101010101" pitchFamily="2" charset="-122"/>
                <a:cs typeface="Times New Roman" panose="02020603050405020304" pitchFamily="18" charset="0"/>
              </a:rPr>
              <a:t>    4.</a:t>
            </a:r>
            <a:r>
              <a:rPr lang="zh-CN" altLang="en-US" sz="2000" dirty="0">
                <a:latin typeface="宋体" panose="02010600030101010101" pitchFamily="2" charset="-122"/>
                <a:ea typeface="宋体" panose="02010600030101010101" pitchFamily="2" charset="-122"/>
                <a:cs typeface="Times New Roman" panose="02020603050405020304" pitchFamily="18" charset="0"/>
              </a:rPr>
              <a:t>学生退宿费用结算按学校计划财务处规定执行。</a:t>
            </a:r>
            <a:endParaRPr lang="zh-CN" altLang="en-US" sz="2000" dirty="0">
              <a:latin typeface="宋体" panose="02010600030101010101" pitchFamily="2" charset="-122"/>
              <a:ea typeface="宋体" panose="02010600030101010101" pitchFamily="2" charset="-122"/>
              <a:cs typeface="Times New Roman" panose="02020603050405020304" pitchFamily="18" charset="0"/>
            </a:endParaRPr>
          </a:p>
          <a:p>
            <a:pPr algn="just">
              <a:lnSpc>
                <a:spcPct val="130000"/>
              </a:lnSpc>
            </a:pPr>
            <a:r>
              <a:rPr lang="en-US" altLang="zh-CN" sz="2000" dirty="0">
                <a:latin typeface="宋体" panose="02010600030101010101" pitchFamily="2" charset="-122"/>
                <a:ea typeface="宋体" panose="02010600030101010101" pitchFamily="2" charset="-122"/>
                <a:cs typeface="Times New Roman" panose="02020603050405020304" pitchFamily="18" charset="0"/>
              </a:rPr>
              <a:t>    5.</a:t>
            </a:r>
            <a:r>
              <a:rPr lang="zh-CN" altLang="en-US" sz="2000" dirty="0">
                <a:latin typeface="宋体" panose="02010600030101010101" pitchFamily="2" charset="-122"/>
                <a:ea typeface="宋体" panose="02010600030101010101" pitchFamily="2" charset="-122"/>
                <a:cs typeface="Times New Roman" panose="02020603050405020304" pitchFamily="18" charset="0"/>
              </a:rPr>
              <a:t>退宿手续办妥后，须在规定时间内搬离学生公寓，暂时确实无法搬离的，须本人提出申请，经学生工作部批准后可适当延期，并按学校规定缴纳住宿费。</a:t>
            </a:r>
            <a:endParaRPr lang="zh-CN" altLang="en-US" sz="2000" dirty="0">
              <a:latin typeface="宋体" panose="02010600030101010101" pitchFamily="2" charset="-122"/>
              <a:ea typeface="宋体" panose="02010600030101010101" pitchFamily="2" charset="-122"/>
              <a:cs typeface="Times New Roman" panose="02020603050405020304" pitchFamily="18" charset="0"/>
            </a:endParaRPr>
          </a:p>
          <a:p>
            <a:pPr algn="just">
              <a:lnSpc>
                <a:spcPct val="130000"/>
              </a:lnSpc>
            </a:pPr>
            <a:r>
              <a:rPr lang="en-US" altLang="zh-CN" sz="2000" dirty="0">
                <a:latin typeface="宋体" panose="02010600030101010101" pitchFamily="2" charset="-122"/>
                <a:ea typeface="宋体" panose="02010600030101010101" pitchFamily="2" charset="-122"/>
                <a:cs typeface="Times New Roman" panose="02020603050405020304" pitchFamily="18" charset="0"/>
              </a:rPr>
              <a:t>    6.</a:t>
            </a:r>
            <a:r>
              <a:rPr lang="zh-CN" altLang="en-US" sz="2000" dirty="0">
                <a:latin typeface="宋体" panose="02010600030101010101" pitchFamily="2" charset="-122"/>
                <a:ea typeface="宋体" panose="02010600030101010101" pitchFamily="2" charset="-122"/>
                <a:cs typeface="Times New Roman" panose="02020603050405020304" pitchFamily="18" charset="0"/>
              </a:rPr>
              <a:t>违规滞留者，在劝离无效后，资产与实验室管理处、保卫处、后勤与基建管理处、物业服务中心、学生工作部及相关学院将强制清理。因违规滞留造成各种安全事故的，由当事人负完全责任，由此给学校造成损失的，学校有权进行追偿，触犯法律的依法移送公安机关。</a:t>
            </a:r>
            <a:endParaRPr lang="zh-CN" altLang="en-US" sz="2000" dirty="0">
              <a:latin typeface="宋体" panose="02010600030101010101" pitchFamily="2" charset="-122"/>
              <a:ea typeface="宋体" panose="02010600030101010101" pitchFamily="2" charset="-122"/>
              <a:cs typeface="Times New Roman" panose="02020603050405020304" pitchFamily="18" charset="0"/>
            </a:endParaRPr>
          </a:p>
          <a:p>
            <a:pPr indent="720090" algn="just">
              <a:lnSpc>
                <a:spcPct val="130000"/>
              </a:lnSpc>
            </a:pPr>
            <a:endParaRPr lang="zh-CN" altLang="en-US" sz="2400" dirty="0">
              <a:latin typeface="宋体" panose="02010600030101010101" pitchFamily="2" charset="-122"/>
              <a:ea typeface="宋体" panose="02010600030101010101" pitchFamily="2" charset="-122"/>
              <a:cs typeface="Times New Roman" panose="02020603050405020304"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1-2-1"/>
          <p:cNvPicPr>
            <a:picLocks noChangeAspect="1" noChangeArrowheads="1"/>
          </p:cNvPicPr>
          <p:nvPr/>
        </p:nvPicPr>
        <p:blipFill>
          <a:blip r:embed="rId1">
            <a:duotone>
              <a:schemeClr val="accent5">
                <a:shade val="45000"/>
                <a:satMod val="135000"/>
              </a:schemeClr>
              <a:prstClr val="white"/>
            </a:duotone>
            <a:extLst>
              <a:ext uri="{28A0092B-C50C-407E-A947-70E740481C1C}">
                <a14:useLocalDpi xmlns:a14="http://schemas.microsoft.com/office/drawing/2010/main" val="0"/>
              </a:ext>
            </a:extLst>
          </a:blip>
          <a:srcRect r="21518"/>
          <a:stretch>
            <a:fillRect/>
          </a:stretch>
        </p:blipFill>
        <p:spPr bwMode="auto">
          <a:xfrm>
            <a:off x="4865571" y="0"/>
            <a:ext cx="7326429" cy="904346"/>
          </a:xfrm>
          <a:custGeom>
            <a:avLst/>
            <a:gdLst>
              <a:gd name="connsiteX0" fmla="*/ 0 w 7326429"/>
              <a:gd name="connsiteY0" fmla="*/ 0 h 904346"/>
              <a:gd name="connsiteX1" fmla="*/ 7326429 w 7326429"/>
              <a:gd name="connsiteY1" fmla="*/ 0 h 904346"/>
              <a:gd name="connsiteX2" fmla="*/ 7326429 w 7326429"/>
              <a:gd name="connsiteY2" fmla="*/ 454025 h 904346"/>
              <a:gd name="connsiteX3" fmla="*/ 6963906 w 7326429"/>
              <a:gd name="connsiteY3" fmla="*/ 898826 h 904346"/>
              <a:gd name="connsiteX4" fmla="*/ 6909147 w 7326429"/>
              <a:gd name="connsiteY4" fmla="*/ 904346 h 904346"/>
              <a:gd name="connsiteX5" fmla="*/ 0 w 7326429"/>
              <a:gd name="connsiteY5" fmla="*/ 904346 h 904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26429" h="904346">
                <a:moveTo>
                  <a:pt x="0" y="0"/>
                </a:moveTo>
                <a:lnTo>
                  <a:pt x="7326429" y="0"/>
                </a:lnTo>
                <a:lnTo>
                  <a:pt x="7326429" y="454025"/>
                </a:lnTo>
                <a:cubicBezTo>
                  <a:pt x="7326429" y="673432"/>
                  <a:pt x="7170797" y="856490"/>
                  <a:pt x="6963906" y="898826"/>
                </a:cubicBezTo>
                <a:lnTo>
                  <a:pt x="6909147" y="904346"/>
                </a:lnTo>
                <a:lnTo>
                  <a:pt x="0" y="904346"/>
                </a:lnTo>
                <a:close/>
              </a:path>
            </a:pathLst>
          </a:custGeom>
          <a:noFill/>
          <a:effectLst/>
          <a:extLst>
            <a:ext uri="{909E8E84-426E-40DD-AFC4-6F175D3DCCD1}">
              <a14:hiddenFill xmlns:a14="http://schemas.microsoft.com/office/drawing/2010/main">
                <a:solidFill>
                  <a:srgbClr val="FFFFFF"/>
                </a:solidFill>
              </a14:hiddenFill>
            </a:ext>
          </a:extLst>
        </p:spPr>
      </p:pic>
      <p:sp>
        <p:nvSpPr>
          <p:cNvPr id="13" name="1-2-2"/>
          <p:cNvSpPr/>
          <p:nvPr/>
        </p:nvSpPr>
        <p:spPr>
          <a:xfrm flipV="1">
            <a:off x="-1523" y="0"/>
            <a:ext cx="12155486" cy="908050"/>
          </a:xfrm>
          <a:prstGeom prst="round1Rect">
            <a:avLst>
              <a:gd name="adj" fmla="val 50000"/>
            </a:avLst>
          </a:prstGeom>
          <a:gradFill flip="none" rotWithShape="1">
            <a:gsLst>
              <a:gs pos="33000">
                <a:srgbClr val="0079BA">
                  <a:alpha val="84000"/>
                </a:srgbClr>
              </a:gs>
              <a:gs pos="0">
                <a:srgbClr val="00BFE8">
                  <a:alpha val="0"/>
                </a:srgbClr>
              </a:gs>
              <a:gs pos="91000">
                <a:srgbClr val="0079BA"/>
              </a:gs>
            </a:gsLst>
            <a:lin ang="108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gradFill flip="none" rotWithShape="1">
                <a:gsLst>
                  <a:gs pos="0">
                    <a:srgbClr val="FFFFFF"/>
                  </a:gs>
                  <a:gs pos="70000">
                    <a:srgbClr val="FFFFFF">
                      <a:alpha val="80000"/>
                    </a:srgbClr>
                  </a:gs>
                </a:gsLst>
                <a:lin ang="5400000" scaled="1"/>
                <a:tileRect/>
              </a:gradFill>
              <a:effectLst>
                <a:outerShdw blurRad="50800" dist="38100" dir="5400000" rotWithShape="0">
                  <a:srgbClr val="FFFFFF">
                    <a:lumMod val="20000"/>
                    <a:alpha val="20000"/>
                  </a:srgbClr>
                </a:outerShdw>
              </a:effectLst>
            </a:endParaRPr>
          </a:p>
        </p:txBody>
      </p:sp>
      <p:sp>
        <p:nvSpPr>
          <p:cNvPr id="18" name="1-3"/>
          <p:cNvSpPr txBox="1"/>
          <p:nvPr/>
        </p:nvSpPr>
        <p:spPr>
          <a:xfrm>
            <a:off x="931778" y="256282"/>
            <a:ext cx="3775393" cy="523220"/>
          </a:xfrm>
          <a:prstGeom prst="rect">
            <a:avLst/>
          </a:prstGeom>
          <a:noFill/>
        </p:spPr>
        <p:txBody>
          <a:bodyPr wrap="none" rtlCol="0">
            <a:spAutoFit/>
          </a:bodyPr>
          <a:lstStyle>
            <a:defPPr>
              <a:defRPr lang="zh-CN"/>
            </a:defPPr>
            <a:lvl1pPr marR="0" lvl="0" indent="0" algn="ctr" fontAlgn="auto">
              <a:lnSpc>
                <a:spcPct val="100000"/>
              </a:lnSpc>
              <a:spcBef>
                <a:spcPts val="0"/>
              </a:spcBef>
              <a:spcAft>
                <a:spcPts val="0"/>
              </a:spcAft>
              <a:buClrTx/>
              <a:buSzTx/>
              <a:buFontTx/>
              <a:buNone/>
              <a:defRPr kumimoji="0" sz="6000" b="0" i="0" u="none" strike="noStrike" cap="none" spc="0" normalizeH="0" baseline="0">
                <a:ln>
                  <a:noFill/>
                </a:ln>
                <a:solidFill>
                  <a:srgbClr val="2C1F17"/>
                </a:solidFill>
                <a:effectLst/>
                <a:uLnTx/>
                <a:uFillTx/>
                <a:latin typeface="思源黑体 CN Bold" panose="020B0800000000000000" charset="-122"/>
                <a:ea typeface="思源黑体 CN Bold" panose="020B0800000000000000" charset="-122"/>
              </a:defRPr>
            </a:lvl1pPr>
          </a:lstStyle>
          <a:p>
            <a:r>
              <a:rPr lang="en-US" altLang="zh-CN" sz="2800"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rPr>
              <a:t>《</a:t>
            </a:r>
            <a:r>
              <a:rPr lang="zh-CN" altLang="en-US" sz="2800"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rPr>
              <a:t>学生公寓管理办法</a:t>
            </a:r>
            <a:r>
              <a:rPr lang="en-US" altLang="zh-CN" sz="2800"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rPr>
              <a:t>》</a:t>
            </a:r>
            <a:endParaRPr lang="zh-CN" altLang="en-US" sz="2800"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endParaRPr>
          </a:p>
        </p:txBody>
      </p:sp>
      <p:sp>
        <p:nvSpPr>
          <p:cNvPr id="24" name="1-7"/>
          <p:cNvSpPr/>
          <p:nvPr/>
        </p:nvSpPr>
        <p:spPr>
          <a:xfrm>
            <a:off x="372767" y="228673"/>
            <a:ext cx="578438" cy="578438"/>
          </a:xfrm>
          <a:prstGeom prst="ellipse">
            <a:avLst/>
          </a:prstGeom>
          <a:gradFill flip="none" rotWithShape="1">
            <a:gsLst>
              <a:gs pos="0">
                <a:schemeClr val="accent5">
                  <a:lumMod val="20000"/>
                  <a:lumOff val="80000"/>
                </a:schemeClr>
              </a:gs>
              <a:gs pos="70000">
                <a:srgbClr val="FFFFFF"/>
              </a:gs>
            </a:gsLst>
            <a:lin ang="5400000" scaled="1"/>
            <a:tileRect/>
          </a:gradFill>
          <a:ln>
            <a:noFill/>
          </a:ln>
          <a:effectLst>
            <a:outerShdw blurRad="50800" dist="38100" dir="5400000" rotWithShape="0">
              <a:srgbClr val="FFFFFF">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gradFill flip="none" rotWithShape="1">
                <a:gsLst>
                  <a:gs pos="0">
                    <a:srgbClr val="FFFFFF"/>
                  </a:gs>
                  <a:gs pos="70000">
                    <a:srgbClr val="FFFFFF">
                      <a:alpha val="80000"/>
                    </a:srgbClr>
                  </a:gs>
                </a:gsLst>
                <a:lin ang="5400000" scaled="1"/>
                <a:tileRect/>
              </a:gradFill>
              <a:effectLst>
                <a:outerShdw blurRad="50800" dist="38100" dir="5400000" rotWithShape="0">
                  <a:srgbClr val="FFFFFF">
                    <a:lumMod val="20000"/>
                    <a:alpha val="20000"/>
                  </a:srgbClr>
                </a:outerShdw>
              </a:effectLst>
            </a:endParaRPr>
          </a:p>
        </p:txBody>
      </p:sp>
      <p:sp>
        <p:nvSpPr>
          <p:cNvPr id="25" name="1-8"/>
          <p:cNvSpPr txBox="1"/>
          <p:nvPr/>
        </p:nvSpPr>
        <p:spPr>
          <a:xfrm>
            <a:off x="467013" y="256282"/>
            <a:ext cx="402674" cy="523220"/>
          </a:xfrm>
          <a:prstGeom prst="rect">
            <a:avLst/>
          </a:prstGeom>
          <a:noFill/>
        </p:spPr>
        <p:txBody>
          <a:bodyPr wrap="none" rtlCol="0">
            <a:spAutoFit/>
          </a:bodyPr>
          <a:lstStyle>
            <a:defPPr>
              <a:defRPr lang="zh-CN"/>
            </a:defPPr>
            <a:lvl1pPr marR="0" lvl="0" indent="0" algn="ctr" fontAlgn="auto">
              <a:lnSpc>
                <a:spcPct val="100000"/>
              </a:lnSpc>
              <a:spcBef>
                <a:spcPts val="0"/>
              </a:spcBef>
              <a:spcAft>
                <a:spcPts val="0"/>
              </a:spcAft>
              <a:buClrTx/>
              <a:buSzTx/>
              <a:buFontTx/>
              <a:buNone/>
              <a:defRPr kumimoji="0" sz="6000" b="0" i="0" u="none" strike="noStrike" cap="none" spc="0" normalizeH="0" baseline="0">
                <a:ln>
                  <a:noFill/>
                </a:ln>
                <a:solidFill>
                  <a:srgbClr val="2C1F17"/>
                </a:solidFill>
                <a:effectLst/>
                <a:uLnTx/>
                <a:uFillTx/>
                <a:latin typeface="思源黑体 CN Bold" panose="020B0800000000000000" charset="-122"/>
                <a:ea typeface="思源黑体 CN Bold" panose="020B0800000000000000" charset="-122"/>
              </a:defRPr>
            </a:lvl1pPr>
          </a:lstStyle>
          <a:p>
            <a:r>
              <a:rPr lang="en-US" altLang="zh-CN" sz="2800" dirty="0">
                <a:solidFill>
                  <a:srgbClr val="0079BA"/>
                </a:soli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rPr>
              <a:t>1</a:t>
            </a:r>
            <a:endParaRPr lang="zh-CN" altLang="en-US" sz="2800" dirty="0">
              <a:solidFill>
                <a:srgbClr val="0079BA"/>
              </a:soli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endParaRPr>
          </a:p>
        </p:txBody>
      </p:sp>
      <p:cxnSp>
        <p:nvCxnSpPr>
          <p:cNvPr id="3" name="1-4"/>
          <p:cNvCxnSpPr/>
          <p:nvPr/>
        </p:nvCxnSpPr>
        <p:spPr>
          <a:xfrm flipV="1">
            <a:off x="4707171" y="309612"/>
            <a:ext cx="0" cy="41656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 name="1-5"/>
          <p:cNvSpPr txBox="1"/>
          <p:nvPr/>
        </p:nvSpPr>
        <p:spPr>
          <a:xfrm>
            <a:off x="4865570" y="287059"/>
            <a:ext cx="1415772" cy="461665"/>
          </a:xfrm>
          <a:prstGeom prst="rect">
            <a:avLst/>
          </a:prstGeom>
          <a:noFill/>
        </p:spPr>
        <p:txBody>
          <a:bodyPr wrap="none" rtlCol="0">
            <a:spAutoFit/>
          </a:bodyPr>
          <a:lstStyle>
            <a:defPPr>
              <a:defRPr lang="zh-CN"/>
            </a:defPPr>
            <a:lvl1pPr marR="0" lvl="0" indent="0" algn="ctr" fontAlgn="auto">
              <a:lnSpc>
                <a:spcPct val="100000"/>
              </a:lnSpc>
              <a:spcBef>
                <a:spcPts val="0"/>
              </a:spcBef>
              <a:spcAft>
                <a:spcPts val="0"/>
              </a:spcAft>
              <a:buClrTx/>
              <a:buSzTx/>
              <a:buFontTx/>
              <a:buNone/>
              <a:defRPr kumimoji="0" sz="6000" b="0" i="0" u="none" strike="noStrike" cap="none" spc="0" normalizeH="0" baseline="0">
                <a:ln>
                  <a:noFill/>
                </a:ln>
                <a:solidFill>
                  <a:srgbClr val="2C1F17"/>
                </a:solidFill>
                <a:effectLst/>
                <a:uLnTx/>
                <a:uFillTx/>
                <a:latin typeface="思源黑体 CN Bold" panose="020B0800000000000000" charset="-122"/>
                <a:ea typeface="思源黑体 CN Bold" panose="020B0800000000000000" charset="-122"/>
              </a:defRPr>
            </a:lvl1pPr>
          </a:lstStyle>
          <a:p>
            <a:r>
              <a:rPr lang="zh-CN" altLang="en-US" sz="2400" b="1"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黑体 CN Bold" panose="020B0800000000000000" charset="-122"/>
                <a:ea typeface="思源黑体 CN Bold" panose="020B0800000000000000" charset="-122"/>
                <a:cs typeface="阿里巴巴普惠体 R" panose="00020600040101010101" pitchFamily="18" charset="-122"/>
              </a:rPr>
              <a:t>管理规范</a:t>
            </a:r>
            <a:endParaRPr lang="zh-CN" altLang="en-US" sz="2400" b="1"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黑体 CN Bold" panose="020B0800000000000000" charset="-122"/>
              <a:ea typeface="思源黑体 CN Bold" panose="020B0800000000000000" charset="-122"/>
              <a:cs typeface="阿里巴巴普惠体 R" panose="00020600040101010101" pitchFamily="18" charset="-122"/>
            </a:endParaRPr>
          </a:p>
        </p:txBody>
      </p:sp>
      <p:sp>
        <p:nvSpPr>
          <p:cNvPr id="2" name="矩形: 圆角 1"/>
          <p:cNvSpPr/>
          <p:nvPr/>
        </p:nvSpPr>
        <p:spPr>
          <a:xfrm>
            <a:off x="372767" y="1281151"/>
            <a:ext cx="11523958" cy="4805323"/>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p:cNvSpPr txBox="1"/>
          <p:nvPr/>
        </p:nvSpPr>
        <p:spPr>
          <a:xfrm>
            <a:off x="467013" y="1409700"/>
            <a:ext cx="11258549" cy="5305683"/>
          </a:xfrm>
          <a:prstGeom prst="rect">
            <a:avLst/>
          </a:prstGeom>
          <a:noFill/>
        </p:spPr>
        <p:txBody>
          <a:bodyPr wrap="square">
            <a:spAutoFit/>
          </a:bodyPr>
          <a:lstStyle/>
          <a:p>
            <a:pPr algn="just">
              <a:lnSpc>
                <a:spcPct val="130000"/>
              </a:lnSpc>
            </a:pPr>
            <a:r>
              <a:rPr lang="zh-CN" altLang="en-US" sz="2000" b="1" dirty="0">
                <a:latin typeface="宋体" panose="02010600030101010101" pitchFamily="2" charset="-122"/>
                <a:ea typeface="宋体" panose="02010600030101010101" pitchFamily="2" charset="-122"/>
                <a:cs typeface="Times New Roman" panose="02020603050405020304" pitchFamily="18" charset="0"/>
              </a:rPr>
              <a:t>    第七条 </a:t>
            </a:r>
            <a:r>
              <a:rPr lang="zh-CN" altLang="en-US" sz="2000" dirty="0">
                <a:latin typeface="宋体" panose="02010600030101010101" pitchFamily="2" charset="-122"/>
                <a:ea typeface="宋体" panose="02010600030101010101" pitchFamily="2" charset="-122"/>
                <a:cs typeface="Times New Roman" panose="02020603050405020304" pitchFamily="18" charset="0"/>
              </a:rPr>
              <a:t>作息规律</a:t>
            </a:r>
            <a:r>
              <a:rPr lang="en-US" altLang="zh-CN" sz="2000" dirty="0">
                <a:latin typeface="宋体" panose="02010600030101010101" pitchFamily="2" charset="-122"/>
                <a:ea typeface="宋体" panose="02010600030101010101" pitchFamily="2" charset="-122"/>
                <a:cs typeface="Times New Roman" panose="02020603050405020304" pitchFamily="18" charset="0"/>
              </a:rPr>
              <a:t>    </a:t>
            </a:r>
            <a:endParaRPr lang="en-US" altLang="zh-CN" sz="2000" dirty="0">
              <a:latin typeface="宋体" panose="02010600030101010101" pitchFamily="2" charset="-122"/>
              <a:ea typeface="宋体" panose="02010600030101010101" pitchFamily="2" charset="-122"/>
              <a:cs typeface="Times New Roman" panose="02020603050405020304" pitchFamily="18" charset="0"/>
            </a:endParaRPr>
          </a:p>
          <a:p>
            <a:pPr algn="just">
              <a:lnSpc>
                <a:spcPct val="130000"/>
              </a:lnSpc>
            </a:pPr>
            <a:r>
              <a:rPr lang="en-US" altLang="zh-CN" sz="2000" dirty="0">
                <a:latin typeface="宋体" panose="02010600030101010101" pitchFamily="2" charset="-122"/>
                <a:ea typeface="宋体" panose="02010600030101010101" pitchFamily="2" charset="-122"/>
                <a:cs typeface="Times New Roman" panose="02020603050405020304" pitchFamily="18" charset="0"/>
              </a:rPr>
              <a:t>    1.</a:t>
            </a:r>
            <a:r>
              <a:rPr lang="zh-CN" altLang="en-US" sz="2000" dirty="0">
                <a:latin typeface="宋体" panose="02010600030101010101" pitchFamily="2" charset="-122"/>
                <a:ea typeface="宋体" panose="02010600030101010101" pitchFamily="2" charset="-122"/>
                <a:cs typeface="Times New Roman" panose="02020603050405020304" pitchFamily="18" charset="0"/>
              </a:rPr>
              <a:t>本科生公寓实行熄灯制度。</a:t>
            </a:r>
            <a:endParaRPr lang="zh-CN" altLang="en-US" sz="2000" dirty="0">
              <a:latin typeface="宋体" panose="02010600030101010101" pitchFamily="2" charset="-122"/>
              <a:ea typeface="宋体" panose="02010600030101010101" pitchFamily="2" charset="-122"/>
              <a:cs typeface="Times New Roman" panose="02020603050405020304" pitchFamily="18" charset="0"/>
            </a:endParaRPr>
          </a:p>
          <a:p>
            <a:pPr algn="just">
              <a:lnSpc>
                <a:spcPct val="130000"/>
              </a:lnSpc>
            </a:pPr>
            <a:r>
              <a:rPr lang="zh-CN" altLang="en-US" sz="2000" dirty="0">
                <a:latin typeface="宋体" panose="02010600030101010101" pitchFamily="2" charset="-122"/>
                <a:ea typeface="宋体" panose="02010600030101010101" pitchFamily="2" charset="-122"/>
                <a:cs typeface="Times New Roman" panose="02020603050405020304" pitchFamily="18" charset="0"/>
              </a:rPr>
              <a:t>    周日</a:t>
            </a:r>
            <a:r>
              <a:rPr lang="en-US" altLang="zh-CN" sz="2000" dirty="0">
                <a:latin typeface="宋体" panose="02010600030101010101" pitchFamily="2" charset="-122"/>
                <a:ea typeface="宋体" panose="02010600030101010101" pitchFamily="2" charset="-122"/>
                <a:cs typeface="Times New Roman" panose="02020603050405020304" pitchFamily="18" charset="0"/>
              </a:rPr>
              <a:t>-</a:t>
            </a:r>
            <a:r>
              <a:rPr lang="zh-CN" altLang="en-US" sz="2000" dirty="0">
                <a:latin typeface="宋体" panose="02010600030101010101" pitchFamily="2" charset="-122"/>
                <a:ea typeface="宋体" panose="02010600030101010101" pitchFamily="2" charset="-122"/>
                <a:cs typeface="Times New Roman" panose="02020603050405020304" pitchFamily="18" charset="0"/>
              </a:rPr>
              <a:t>周四：每日 </a:t>
            </a:r>
            <a:r>
              <a:rPr lang="en-US" altLang="zh-CN" sz="2000" dirty="0">
                <a:latin typeface="宋体" panose="02010600030101010101" pitchFamily="2" charset="-122"/>
                <a:ea typeface="宋体" panose="02010600030101010101" pitchFamily="2" charset="-122"/>
                <a:cs typeface="Times New Roman" panose="02020603050405020304" pitchFamily="18" charset="0"/>
              </a:rPr>
              <a:t>23:30-</a:t>
            </a:r>
            <a:r>
              <a:rPr lang="zh-CN" altLang="en-US" sz="2000" dirty="0">
                <a:latin typeface="宋体" panose="02010600030101010101" pitchFamily="2" charset="-122"/>
                <a:ea typeface="宋体" panose="02010600030101010101" pitchFamily="2" charset="-122"/>
                <a:cs typeface="Times New Roman" panose="02020603050405020304" pitchFamily="18" charset="0"/>
              </a:rPr>
              <a:t>次日 </a:t>
            </a:r>
            <a:r>
              <a:rPr lang="en-US" altLang="zh-CN" sz="2000" dirty="0">
                <a:latin typeface="宋体" panose="02010600030101010101" pitchFamily="2" charset="-122"/>
                <a:ea typeface="宋体" panose="02010600030101010101" pitchFamily="2" charset="-122"/>
                <a:cs typeface="Times New Roman" panose="02020603050405020304" pitchFamily="18" charset="0"/>
              </a:rPr>
              <a:t>06:30 </a:t>
            </a:r>
            <a:r>
              <a:rPr lang="zh-CN" altLang="en-US" sz="2000" dirty="0">
                <a:latin typeface="宋体" panose="02010600030101010101" pitchFamily="2" charset="-122"/>
                <a:ea typeface="宋体" panose="02010600030101010101" pitchFamily="2" charset="-122"/>
                <a:cs typeface="Times New Roman" panose="02020603050405020304" pitchFamily="18" charset="0"/>
              </a:rPr>
              <a:t>停止供电（空调除外）；周五</a:t>
            </a:r>
            <a:r>
              <a:rPr lang="en-US" altLang="zh-CN" sz="2000" dirty="0">
                <a:latin typeface="宋体" panose="02010600030101010101" pitchFamily="2" charset="-122"/>
                <a:ea typeface="宋体" panose="02010600030101010101" pitchFamily="2" charset="-122"/>
                <a:cs typeface="Times New Roman" panose="02020603050405020304" pitchFamily="18" charset="0"/>
              </a:rPr>
              <a:t>-</a:t>
            </a:r>
            <a:r>
              <a:rPr lang="zh-CN" altLang="en-US" sz="2000" dirty="0">
                <a:latin typeface="宋体" panose="02010600030101010101" pitchFamily="2" charset="-122"/>
                <a:ea typeface="宋体" panose="02010600030101010101" pitchFamily="2" charset="-122"/>
                <a:cs typeface="Times New Roman" panose="02020603050405020304" pitchFamily="18" charset="0"/>
              </a:rPr>
              <a:t>周六：每日 </a:t>
            </a:r>
            <a:r>
              <a:rPr lang="en-US" altLang="zh-CN" sz="2000" dirty="0">
                <a:latin typeface="宋体" panose="02010600030101010101" pitchFamily="2" charset="-122"/>
                <a:ea typeface="宋体" panose="02010600030101010101" pitchFamily="2" charset="-122"/>
                <a:cs typeface="Times New Roman" panose="02020603050405020304" pitchFamily="18" charset="0"/>
              </a:rPr>
              <a:t>00:30- 06:30 </a:t>
            </a:r>
            <a:r>
              <a:rPr lang="zh-CN" altLang="en-US" sz="2000" dirty="0">
                <a:latin typeface="宋体" panose="02010600030101010101" pitchFamily="2" charset="-122"/>
                <a:ea typeface="宋体" panose="02010600030101010101" pitchFamily="2" charset="-122"/>
                <a:cs typeface="Times New Roman" panose="02020603050405020304" pitchFamily="18" charset="0"/>
              </a:rPr>
              <a:t>停止供电（空调除外）。法定节假日通宵供电。</a:t>
            </a:r>
            <a:r>
              <a:rPr lang="zh-CN" altLang="en-US" sz="2000" b="1" dirty="0">
                <a:highlight>
                  <a:srgbClr val="FFFF00"/>
                </a:highlight>
                <a:latin typeface="宋体" panose="02010600030101010101" pitchFamily="2" charset="-122"/>
                <a:ea typeface="宋体" panose="02010600030101010101" pitchFamily="2" charset="-122"/>
                <a:cs typeface="Times New Roman" panose="02020603050405020304" pitchFamily="18" charset="0"/>
              </a:rPr>
              <a:t>特殊时期供电根据学生工作部安排执行。</a:t>
            </a:r>
            <a:endParaRPr lang="zh-CN" altLang="en-US" sz="2000" b="1" dirty="0">
              <a:highlight>
                <a:srgbClr val="FFFF00"/>
              </a:highlight>
              <a:latin typeface="宋体" panose="02010600030101010101" pitchFamily="2" charset="-122"/>
              <a:ea typeface="宋体" panose="02010600030101010101" pitchFamily="2" charset="-122"/>
              <a:cs typeface="Times New Roman" panose="02020603050405020304" pitchFamily="18" charset="0"/>
            </a:endParaRPr>
          </a:p>
          <a:p>
            <a:pPr algn="just">
              <a:lnSpc>
                <a:spcPct val="130000"/>
              </a:lnSpc>
            </a:pPr>
            <a:r>
              <a:rPr lang="en-US" altLang="zh-CN" sz="2000" dirty="0">
                <a:latin typeface="宋体" panose="02010600030101010101" pitchFamily="2" charset="-122"/>
                <a:ea typeface="宋体" panose="02010600030101010101" pitchFamily="2" charset="-122"/>
                <a:cs typeface="Times New Roman" panose="02020603050405020304" pitchFamily="18" charset="0"/>
              </a:rPr>
              <a:t>    2.</a:t>
            </a:r>
            <a:r>
              <a:rPr lang="zh-CN" altLang="en-US" sz="2000" dirty="0">
                <a:latin typeface="宋体" panose="02010600030101010101" pitchFamily="2" charset="-122"/>
                <a:ea typeface="宋体" panose="02010600030101010101" pitchFamily="2" charset="-122"/>
                <a:cs typeface="Times New Roman" panose="02020603050405020304" pitchFamily="18" charset="0"/>
              </a:rPr>
              <a:t>学生公寓实行闭门制度，晚 </a:t>
            </a:r>
            <a:r>
              <a:rPr lang="en-US" altLang="zh-CN" sz="2000" dirty="0">
                <a:latin typeface="宋体" panose="02010600030101010101" pitchFamily="2" charset="-122"/>
                <a:ea typeface="宋体" panose="02010600030101010101" pitchFamily="2" charset="-122"/>
                <a:cs typeface="Times New Roman" panose="02020603050405020304" pitchFamily="18" charset="0"/>
              </a:rPr>
              <a:t>11:00 </a:t>
            </a:r>
            <a:r>
              <a:rPr lang="zh-CN" altLang="en-US" sz="2000" dirty="0">
                <a:latin typeface="宋体" panose="02010600030101010101" pitchFamily="2" charset="-122"/>
                <a:ea typeface="宋体" panose="02010600030101010101" pitchFamily="2" charset="-122"/>
                <a:cs typeface="Times New Roman" panose="02020603050405020304" pitchFamily="18" charset="0"/>
              </a:rPr>
              <a:t>至次日 </a:t>
            </a:r>
            <a:r>
              <a:rPr lang="en-US" altLang="zh-CN" sz="2000" dirty="0">
                <a:latin typeface="宋体" panose="02010600030101010101" pitchFamily="2" charset="-122"/>
                <a:ea typeface="宋体" panose="02010600030101010101" pitchFamily="2" charset="-122"/>
                <a:cs typeface="Times New Roman" panose="02020603050405020304" pitchFamily="18" charset="0"/>
              </a:rPr>
              <a:t>6:30 </a:t>
            </a:r>
            <a:r>
              <a:rPr lang="zh-CN" altLang="en-US" sz="2000" dirty="0">
                <a:latin typeface="宋体" panose="02010600030101010101" pitchFamily="2" charset="-122"/>
                <a:ea typeface="宋体" panose="02010600030101010101" pitchFamily="2" charset="-122"/>
                <a:cs typeface="Times New Roman" panose="02020603050405020304" pitchFamily="18" charset="0"/>
              </a:rPr>
              <a:t>关闭公寓大门。</a:t>
            </a:r>
            <a:endParaRPr lang="zh-CN" altLang="en-US" sz="2000" dirty="0">
              <a:latin typeface="宋体" panose="02010600030101010101" pitchFamily="2" charset="-122"/>
              <a:ea typeface="宋体" panose="02010600030101010101" pitchFamily="2" charset="-122"/>
              <a:cs typeface="Times New Roman" panose="02020603050405020304" pitchFamily="18" charset="0"/>
            </a:endParaRPr>
          </a:p>
          <a:p>
            <a:pPr algn="just">
              <a:lnSpc>
                <a:spcPct val="130000"/>
              </a:lnSpc>
            </a:pPr>
            <a:r>
              <a:rPr lang="zh-CN" altLang="en-US" sz="2000" dirty="0">
                <a:latin typeface="宋体" panose="02010600030101010101" pitchFamily="2" charset="-122"/>
                <a:ea typeface="宋体" panose="02010600030101010101" pitchFamily="2" charset="-122"/>
                <a:cs typeface="Times New Roman" panose="02020603050405020304" pitchFamily="18" charset="0"/>
              </a:rPr>
              <a:t>    </a:t>
            </a:r>
            <a:r>
              <a:rPr lang="zh-CN" altLang="en-US" sz="2000" b="1" dirty="0">
                <a:solidFill>
                  <a:srgbClr val="FF0000"/>
                </a:solidFill>
                <a:latin typeface="宋体" panose="02010600030101010101" pitchFamily="2" charset="-122"/>
                <a:ea typeface="宋体" panose="02010600030101010101" pitchFamily="2" charset="-122"/>
                <a:cs typeface="Times New Roman" panose="02020603050405020304" pitchFamily="18" charset="0"/>
              </a:rPr>
              <a:t>注：请各位同学积极配合班委晚点到工作</a:t>
            </a:r>
            <a:endParaRPr lang="en-US" altLang="zh-CN" sz="2000" b="1" dirty="0">
              <a:solidFill>
                <a:srgbClr val="FF0000"/>
              </a:solidFill>
              <a:latin typeface="宋体" panose="02010600030101010101" pitchFamily="2" charset="-122"/>
              <a:ea typeface="宋体" panose="02010600030101010101" pitchFamily="2" charset="-122"/>
              <a:cs typeface="Times New Roman" panose="02020603050405020304" pitchFamily="18" charset="0"/>
            </a:endParaRPr>
          </a:p>
          <a:p>
            <a:pPr algn="just">
              <a:lnSpc>
                <a:spcPct val="130000"/>
              </a:lnSpc>
            </a:pPr>
            <a:r>
              <a:rPr lang="zh-CN" altLang="en-US" sz="2000" b="1" dirty="0">
                <a:latin typeface="宋体" panose="02010600030101010101" pitchFamily="2" charset="-122"/>
                <a:ea typeface="宋体" panose="02010600030101010101" pitchFamily="2" charset="-122"/>
                <a:cs typeface="Times New Roman" panose="02020603050405020304" pitchFamily="18" charset="0"/>
              </a:rPr>
              <a:t>    第八条 </a:t>
            </a:r>
            <a:r>
              <a:rPr lang="zh-CN" altLang="en-US" sz="2000" dirty="0">
                <a:latin typeface="宋体" panose="02010600030101010101" pitchFamily="2" charset="-122"/>
                <a:ea typeface="宋体" panose="02010600030101010101" pitchFamily="2" charset="-122"/>
                <a:cs typeface="Times New Roman" panose="02020603050405020304" pitchFamily="18" charset="0"/>
              </a:rPr>
              <a:t>卫生管理</a:t>
            </a:r>
            <a:endParaRPr lang="en-US" altLang="zh-CN" sz="2000" dirty="0">
              <a:latin typeface="宋体" panose="02010600030101010101" pitchFamily="2" charset="-122"/>
              <a:ea typeface="宋体" panose="02010600030101010101" pitchFamily="2" charset="-122"/>
              <a:cs typeface="Times New Roman" panose="02020603050405020304" pitchFamily="18" charset="0"/>
            </a:endParaRPr>
          </a:p>
          <a:p>
            <a:pPr algn="just">
              <a:lnSpc>
                <a:spcPct val="130000"/>
              </a:lnSpc>
            </a:pPr>
            <a:r>
              <a:rPr lang="en-US" altLang="zh-CN" sz="2000" dirty="0">
                <a:latin typeface="宋体" panose="02010600030101010101" pitchFamily="2" charset="-122"/>
                <a:ea typeface="宋体" panose="02010600030101010101" pitchFamily="2" charset="-122"/>
                <a:cs typeface="Times New Roman" panose="02020603050405020304" pitchFamily="18" charset="0"/>
              </a:rPr>
              <a:t>    1.</a:t>
            </a:r>
            <a:r>
              <a:rPr lang="zh-CN" altLang="en-US" sz="2000" dirty="0">
                <a:latin typeface="宋体" panose="02010600030101010101" pitchFamily="2" charset="-122"/>
                <a:ea typeface="宋体" panose="02010600030101010101" pitchFamily="2" charset="-122"/>
                <a:cs typeface="Times New Roman" panose="02020603050405020304" pitchFamily="18" charset="0"/>
              </a:rPr>
              <a:t>学生宿舍内卫生由学生自行负责保持清洁，学生应讲究个人卫生并保持室内整洁，不得堆放杂物。</a:t>
            </a:r>
            <a:endParaRPr lang="zh-CN" altLang="en-US" sz="2000" dirty="0">
              <a:latin typeface="宋体" panose="02010600030101010101" pitchFamily="2" charset="-122"/>
              <a:ea typeface="宋体" panose="02010600030101010101" pitchFamily="2" charset="-122"/>
              <a:cs typeface="Times New Roman" panose="02020603050405020304" pitchFamily="18" charset="0"/>
            </a:endParaRPr>
          </a:p>
          <a:p>
            <a:pPr algn="just">
              <a:lnSpc>
                <a:spcPct val="130000"/>
              </a:lnSpc>
            </a:pPr>
            <a:r>
              <a:rPr lang="en-US" altLang="zh-CN" sz="2000" dirty="0">
                <a:latin typeface="宋体" panose="02010600030101010101" pitchFamily="2" charset="-122"/>
                <a:ea typeface="宋体" panose="02010600030101010101" pitchFamily="2" charset="-122"/>
                <a:cs typeface="Times New Roman" panose="02020603050405020304" pitchFamily="18" charset="0"/>
              </a:rPr>
              <a:t>    2.</a:t>
            </a:r>
            <a:r>
              <a:rPr lang="zh-CN" altLang="en-US" sz="2000" dirty="0">
                <a:latin typeface="宋体" panose="02010600030101010101" pitchFamily="2" charset="-122"/>
                <a:ea typeface="宋体" panose="02010600030101010101" pitchFamily="2" charset="-122"/>
                <a:cs typeface="Times New Roman" panose="02020603050405020304" pitchFamily="18" charset="0"/>
              </a:rPr>
              <a:t>后勤与基建管理处、物业服务中心负责做好学生公寓公共区域清洁卫生；学生应自觉维护公共区域卫生。</a:t>
            </a:r>
            <a:endParaRPr lang="zh-CN" altLang="en-US" sz="2000" dirty="0">
              <a:latin typeface="宋体" panose="02010600030101010101" pitchFamily="2" charset="-122"/>
              <a:ea typeface="宋体" panose="02010600030101010101" pitchFamily="2" charset="-122"/>
              <a:cs typeface="Times New Roman" panose="02020603050405020304" pitchFamily="18" charset="0"/>
            </a:endParaRPr>
          </a:p>
          <a:p>
            <a:pPr algn="just">
              <a:lnSpc>
                <a:spcPct val="130000"/>
              </a:lnSpc>
            </a:pPr>
            <a:endParaRPr lang="zh-CN" altLang="en-US" sz="2000" dirty="0">
              <a:solidFill>
                <a:srgbClr val="FF0000"/>
              </a:solidFill>
              <a:latin typeface="宋体" panose="02010600030101010101" pitchFamily="2" charset="-122"/>
              <a:ea typeface="宋体" panose="02010600030101010101" pitchFamily="2" charset="-122"/>
              <a:cs typeface="Times New Roman" panose="02020603050405020304" pitchFamily="18" charset="0"/>
            </a:endParaRPr>
          </a:p>
          <a:p>
            <a:pPr indent="720090" algn="just">
              <a:lnSpc>
                <a:spcPct val="130000"/>
              </a:lnSpc>
            </a:pPr>
            <a:endParaRPr lang="zh-CN" altLang="en-US" sz="2400" dirty="0">
              <a:latin typeface="宋体" panose="02010600030101010101" pitchFamily="2" charset="-122"/>
              <a:ea typeface="宋体" panose="02010600030101010101" pitchFamily="2" charset="-122"/>
              <a:cs typeface="Times New Roman" panose="02020603050405020304"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1-2-1"/>
          <p:cNvPicPr>
            <a:picLocks noChangeAspect="1" noChangeArrowheads="1"/>
          </p:cNvPicPr>
          <p:nvPr/>
        </p:nvPicPr>
        <p:blipFill>
          <a:blip r:embed="rId1">
            <a:duotone>
              <a:schemeClr val="accent5">
                <a:shade val="45000"/>
                <a:satMod val="135000"/>
              </a:schemeClr>
              <a:prstClr val="white"/>
            </a:duotone>
            <a:extLst>
              <a:ext uri="{28A0092B-C50C-407E-A947-70E740481C1C}">
                <a14:useLocalDpi xmlns:a14="http://schemas.microsoft.com/office/drawing/2010/main" val="0"/>
              </a:ext>
            </a:extLst>
          </a:blip>
          <a:srcRect r="21518"/>
          <a:stretch>
            <a:fillRect/>
          </a:stretch>
        </p:blipFill>
        <p:spPr bwMode="auto">
          <a:xfrm>
            <a:off x="4865571" y="0"/>
            <a:ext cx="7326429" cy="904346"/>
          </a:xfrm>
          <a:custGeom>
            <a:avLst/>
            <a:gdLst>
              <a:gd name="connsiteX0" fmla="*/ 0 w 7326429"/>
              <a:gd name="connsiteY0" fmla="*/ 0 h 904346"/>
              <a:gd name="connsiteX1" fmla="*/ 7326429 w 7326429"/>
              <a:gd name="connsiteY1" fmla="*/ 0 h 904346"/>
              <a:gd name="connsiteX2" fmla="*/ 7326429 w 7326429"/>
              <a:gd name="connsiteY2" fmla="*/ 454025 h 904346"/>
              <a:gd name="connsiteX3" fmla="*/ 6963906 w 7326429"/>
              <a:gd name="connsiteY3" fmla="*/ 898826 h 904346"/>
              <a:gd name="connsiteX4" fmla="*/ 6909147 w 7326429"/>
              <a:gd name="connsiteY4" fmla="*/ 904346 h 904346"/>
              <a:gd name="connsiteX5" fmla="*/ 0 w 7326429"/>
              <a:gd name="connsiteY5" fmla="*/ 904346 h 904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26429" h="904346">
                <a:moveTo>
                  <a:pt x="0" y="0"/>
                </a:moveTo>
                <a:lnTo>
                  <a:pt x="7326429" y="0"/>
                </a:lnTo>
                <a:lnTo>
                  <a:pt x="7326429" y="454025"/>
                </a:lnTo>
                <a:cubicBezTo>
                  <a:pt x="7326429" y="673432"/>
                  <a:pt x="7170797" y="856490"/>
                  <a:pt x="6963906" y="898826"/>
                </a:cubicBezTo>
                <a:lnTo>
                  <a:pt x="6909147" y="904346"/>
                </a:lnTo>
                <a:lnTo>
                  <a:pt x="0" y="904346"/>
                </a:lnTo>
                <a:close/>
              </a:path>
            </a:pathLst>
          </a:custGeom>
          <a:noFill/>
          <a:effectLst/>
          <a:extLst>
            <a:ext uri="{909E8E84-426E-40DD-AFC4-6F175D3DCCD1}">
              <a14:hiddenFill xmlns:a14="http://schemas.microsoft.com/office/drawing/2010/main">
                <a:solidFill>
                  <a:srgbClr val="FFFFFF"/>
                </a:solidFill>
              </a14:hiddenFill>
            </a:ext>
          </a:extLst>
        </p:spPr>
      </p:pic>
      <p:sp>
        <p:nvSpPr>
          <p:cNvPr id="13" name="1-2-2"/>
          <p:cNvSpPr/>
          <p:nvPr/>
        </p:nvSpPr>
        <p:spPr>
          <a:xfrm flipV="1">
            <a:off x="-1523" y="0"/>
            <a:ext cx="12155486" cy="908050"/>
          </a:xfrm>
          <a:prstGeom prst="round1Rect">
            <a:avLst>
              <a:gd name="adj" fmla="val 50000"/>
            </a:avLst>
          </a:prstGeom>
          <a:gradFill flip="none" rotWithShape="1">
            <a:gsLst>
              <a:gs pos="33000">
                <a:srgbClr val="0079BA">
                  <a:alpha val="84000"/>
                </a:srgbClr>
              </a:gs>
              <a:gs pos="0">
                <a:srgbClr val="00BFE8">
                  <a:alpha val="0"/>
                </a:srgbClr>
              </a:gs>
              <a:gs pos="91000">
                <a:srgbClr val="0079BA"/>
              </a:gs>
            </a:gsLst>
            <a:lin ang="108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gradFill flip="none" rotWithShape="1">
                <a:gsLst>
                  <a:gs pos="0">
                    <a:srgbClr val="FFFFFF"/>
                  </a:gs>
                  <a:gs pos="70000">
                    <a:srgbClr val="FFFFFF">
                      <a:alpha val="80000"/>
                    </a:srgbClr>
                  </a:gs>
                </a:gsLst>
                <a:lin ang="5400000" scaled="1"/>
                <a:tileRect/>
              </a:gradFill>
              <a:effectLst>
                <a:outerShdw blurRad="50800" dist="38100" dir="5400000" rotWithShape="0">
                  <a:srgbClr val="FFFFFF">
                    <a:lumMod val="20000"/>
                    <a:alpha val="20000"/>
                  </a:srgbClr>
                </a:outerShdw>
              </a:effectLst>
            </a:endParaRPr>
          </a:p>
        </p:txBody>
      </p:sp>
      <p:sp>
        <p:nvSpPr>
          <p:cNvPr id="18" name="1-3"/>
          <p:cNvSpPr txBox="1"/>
          <p:nvPr/>
        </p:nvSpPr>
        <p:spPr>
          <a:xfrm>
            <a:off x="931778" y="256282"/>
            <a:ext cx="3775393" cy="523220"/>
          </a:xfrm>
          <a:prstGeom prst="rect">
            <a:avLst/>
          </a:prstGeom>
          <a:noFill/>
        </p:spPr>
        <p:txBody>
          <a:bodyPr wrap="none" rtlCol="0">
            <a:spAutoFit/>
          </a:bodyPr>
          <a:lstStyle>
            <a:defPPr>
              <a:defRPr lang="zh-CN"/>
            </a:defPPr>
            <a:lvl1pPr marR="0" lvl="0" indent="0" algn="ctr" fontAlgn="auto">
              <a:lnSpc>
                <a:spcPct val="100000"/>
              </a:lnSpc>
              <a:spcBef>
                <a:spcPts val="0"/>
              </a:spcBef>
              <a:spcAft>
                <a:spcPts val="0"/>
              </a:spcAft>
              <a:buClrTx/>
              <a:buSzTx/>
              <a:buFontTx/>
              <a:buNone/>
              <a:defRPr kumimoji="0" sz="6000" b="0" i="0" u="none" strike="noStrike" cap="none" spc="0" normalizeH="0" baseline="0">
                <a:ln>
                  <a:noFill/>
                </a:ln>
                <a:solidFill>
                  <a:srgbClr val="2C1F17"/>
                </a:solidFill>
                <a:effectLst/>
                <a:uLnTx/>
                <a:uFillTx/>
                <a:latin typeface="思源黑体 CN Bold" panose="020B0800000000000000" charset="-122"/>
                <a:ea typeface="思源黑体 CN Bold" panose="020B0800000000000000" charset="-122"/>
              </a:defRPr>
            </a:lvl1pPr>
          </a:lstStyle>
          <a:p>
            <a:r>
              <a:rPr lang="en-US" altLang="zh-CN" sz="2800"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rPr>
              <a:t>《</a:t>
            </a:r>
            <a:r>
              <a:rPr lang="zh-CN" altLang="en-US" sz="2800"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rPr>
              <a:t>学生公寓管理办法</a:t>
            </a:r>
            <a:r>
              <a:rPr lang="en-US" altLang="zh-CN" sz="2800"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rPr>
              <a:t>》</a:t>
            </a:r>
            <a:endParaRPr lang="zh-CN" altLang="en-US" sz="2800"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endParaRPr>
          </a:p>
        </p:txBody>
      </p:sp>
      <p:sp>
        <p:nvSpPr>
          <p:cNvPr id="24" name="1-7"/>
          <p:cNvSpPr/>
          <p:nvPr/>
        </p:nvSpPr>
        <p:spPr>
          <a:xfrm>
            <a:off x="372767" y="228673"/>
            <a:ext cx="578438" cy="578438"/>
          </a:xfrm>
          <a:prstGeom prst="ellipse">
            <a:avLst/>
          </a:prstGeom>
          <a:gradFill flip="none" rotWithShape="1">
            <a:gsLst>
              <a:gs pos="0">
                <a:schemeClr val="accent5">
                  <a:lumMod val="20000"/>
                  <a:lumOff val="80000"/>
                </a:schemeClr>
              </a:gs>
              <a:gs pos="70000">
                <a:srgbClr val="FFFFFF"/>
              </a:gs>
            </a:gsLst>
            <a:lin ang="5400000" scaled="1"/>
            <a:tileRect/>
          </a:gradFill>
          <a:ln>
            <a:noFill/>
          </a:ln>
          <a:effectLst>
            <a:outerShdw blurRad="50800" dist="38100" dir="5400000" rotWithShape="0">
              <a:srgbClr val="FFFFFF">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gradFill flip="none" rotWithShape="1">
                <a:gsLst>
                  <a:gs pos="0">
                    <a:srgbClr val="FFFFFF"/>
                  </a:gs>
                  <a:gs pos="70000">
                    <a:srgbClr val="FFFFFF">
                      <a:alpha val="80000"/>
                    </a:srgbClr>
                  </a:gs>
                </a:gsLst>
                <a:lin ang="5400000" scaled="1"/>
                <a:tileRect/>
              </a:gradFill>
              <a:effectLst>
                <a:outerShdw blurRad="50800" dist="38100" dir="5400000" rotWithShape="0">
                  <a:srgbClr val="FFFFFF">
                    <a:lumMod val="20000"/>
                    <a:alpha val="20000"/>
                  </a:srgbClr>
                </a:outerShdw>
              </a:effectLst>
            </a:endParaRPr>
          </a:p>
        </p:txBody>
      </p:sp>
      <p:sp>
        <p:nvSpPr>
          <p:cNvPr id="25" name="1-8"/>
          <p:cNvSpPr txBox="1"/>
          <p:nvPr/>
        </p:nvSpPr>
        <p:spPr>
          <a:xfrm>
            <a:off x="467013" y="256282"/>
            <a:ext cx="402674" cy="523220"/>
          </a:xfrm>
          <a:prstGeom prst="rect">
            <a:avLst/>
          </a:prstGeom>
          <a:noFill/>
        </p:spPr>
        <p:txBody>
          <a:bodyPr wrap="none" rtlCol="0">
            <a:spAutoFit/>
          </a:bodyPr>
          <a:lstStyle>
            <a:defPPr>
              <a:defRPr lang="zh-CN"/>
            </a:defPPr>
            <a:lvl1pPr marR="0" lvl="0" indent="0" algn="ctr" fontAlgn="auto">
              <a:lnSpc>
                <a:spcPct val="100000"/>
              </a:lnSpc>
              <a:spcBef>
                <a:spcPts val="0"/>
              </a:spcBef>
              <a:spcAft>
                <a:spcPts val="0"/>
              </a:spcAft>
              <a:buClrTx/>
              <a:buSzTx/>
              <a:buFontTx/>
              <a:buNone/>
              <a:defRPr kumimoji="0" sz="6000" b="0" i="0" u="none" strike="noStrike" cap="none" spc="0" normalizeH="0" baseline="0">
                <a:ln>
                  <a:noFill/>
                </a:ln>
                <a:solidFill>
                  <a:srgbClr val="2C1F17"/>
                </a:solidFill>
                <a:effectLst/>
                <a:uLnTx/>
                <a:uFillTx/>
                <a:latin typeface="思源黑体 CN Bold" panose="020B0800000000000000" charset="-122"/>
                <a:ea typeface="思源黑体 CN Bold" panose="020B0800000000000000" charset="-122"/>
              </a:defRPr>
            </a:lvl1pPr>
          </a:lstStyle>
          <a:p>
            <a:r>
              <a:rPr lang="en-US" altLang="zh-CN" sz="2800" dirty="0">
                <a:solidFill>
                  <a:srgbClr val="0079BA"/>
                </a:soli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rPr>
              <a:t>1</a:t>
            </a:r>
            <a:endParaRPr lang="zh-CN" altLang="en-US" sz="2800" dirty="0">
              <a:solidFill>
                <a:srgbClr val="0079BA"/>
              </a:soli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endParaRPr>
          </a:p>
        </p:txBody>
      </p:sp>
      <p:cxnSp>
        <p:nvCxnSpPr>
          <p:cNvPr id="3" name="1-4"/>
          <p:cNvCxnSpPr/>
          <p:nvPr/>
        </p:nvCxnSpPr>
        <p:spPr>
          <a:xfrm flipV="1">
            <a:off x="4707171" y="309612"/>
            <a:ext cx="0" cy="41656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 name="1-5"/>
          <p:cNvSpPr txBox="1"/>
          <p:nvPr/>
        </p:nvSpPr>
        <p:spPr>
          <a:xfrm>
            <a:off x="4865570" y="287059"/>
            <a:ext cx="1415772" cy="461665"/>
          </a:xfrm>
          <a:prstGeom prst="rect">
            <a:avLst/>
          </a:prstGeom>
          <a:noFill/>
        </p:spPr>
        <p:txBody>
          <a:bodyPr wrap="none" rtlCol="0">
            <a:spAutoFit/>
          </a:bodyPr>
          <a:lstStyle>
            <a:defPPr>
              <a:defRPr lang="zh-CN"/>
            </a:defPPr>
            <a:lvl1pPr marR="0" lvl="0" indent="0" algn="ctr" fontAlgn="auto">
              <a:lnSpc>
                <a:spcPct val="100000"/>
              </a:lnSpc>
              <a:spcBef>
                <a:spcPts val="0"/>
              </a:spcBef>
              <a:spcAft>
                <a:spcPts val="0"/>
              </a:spcAft>
              <a:buClrTx/>
              <a:buSzTx/>
              <a:buFontTx/>
              <a:buNone/>
              <a:defRPr kumimoji="0" sz="6000" b="0" i="0" u="none" strike="noStrike" cap="none" spc="0" normalizeH="0" baseline="0">
                <a:ln>
                  <a:noFill/>
                </a:ln>
                <a:solidFill>
                  <a:srgbClr val="2C1F17"/>
                </a:solidFill>
                <a:effectLst/>
                <a:uLnTx/>
                <a:uFillTx/>
                <a:latin typeface="思源黑体 CN Bold" panose="020B0800000000000000" charset="-122"/>
                <a:ea typeface="思源黑体 CN Bold" panose="020B0800000000000000" charset="-122"/>
              </a:defRPr>
            </a:lvl1pPr>
          </a:lstStyle>
          <a:p>
            <a:r>
              <a:rPr lang="zh-CN" altLang="en-US" sz="2400" b="1"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黑体 CN Bold" panose="020B0800000000000000" charset="-122"/>
                <a:ea typeface="思源黑体 CN Bold" panose="020B0800000000000000" charset="-122"/>
                <a:cs typeface="阿里巴巴普惠体 R" panose="00020600040101010101" pitchFamily="18" charset="-122"/>
              </a:rPr>
              <a:t>管理规范</a:t>
            </a:r>
            <a:endParaRPr lang="zh-CN" altLang="en-US" sz="2400" b="1"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黑体 CN Bold" panose="020B0800000000000000" charset="-122"/>
              <a:ea typeface="思源黑体 CN Bold" panose="020B0800000000000000" charset="-122"/>
              <a:cs typeface="阿里巴巴普惠体 R" panose="00020600040101010101" pitchFamily="18" charset="-122"/>
            </a:endParaRPr>
          </a:p>
        </p:txBody>
      </p:sp>
      <p:sp>
        <p:nvSpPr>
          <p:cNvPr id="2" name="矩形: 圆角 1"/>
          <p:cNvSpPr/>
          <p:nvPr/>
        </p:nvSpPr>
        <p:spPr>
          <a:xfrm>
            <a:off x="372767" y="1227822"/>
            <a:ext cx="11523958" cy="5125353"/>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p:cNvSpPr txBox="1"/>
          <p:nvPr/>
        </p:nvSpPr>
        <p:spPr>
          <a:xfrm>
            <a:off x="505471" y="1227822"/>
            <a:ext cx="11258549" cy="5945858"/>
          </a:xfrm>
          <a:prstGeom prst="rect">
            <a:avLst/>
          </a:prstGeom>
          <a:noFill/>
        </p:spPr>
        <p:txBody>
          <a:bodyPr wrap="square">
            <a:spAutoFit/>
          </a:bodyPr>
          <a:lstStyle/>
          <a:p>
            <a:pPr algn="just">
              <a:lnSpc>
                <a:spcPct val="130000"/>
              </a:lnSpc>
            </a:pPr>
            <a:r>
              <a:rPr lang="zh-CN" altLang="en-US" b="1" dirty="0">
                <a:latin typeface="宋体" panose="02010600030101010101" pitchFamily="2" charset="-122"/>
                <a:ea typeface="宋体" panose="02010600030101010101" pitchFamily="2" charset="-122"/>
                <a:cs typeface="Times New Roman" panose="02020603050405020304" pitchFamily="18" charset="0"/>
              </a:rPr>
              <a:t>    第九条 </a:t>
            </a:r>
            <a:r>
              <a:rPr lang="zh-CN" altLang="en-US" dirty="0">
                <a:latin typeface="宋体" panose="02010600030101010101" pitchFamily="2" charset="-122"/>
                <a:ea typeface="宋体" panose="02010600030101010101" pitchFamily="2" charset="-122"/>
                <a:cs typeface="Times New Roman" panose="02020603050405020304" pitchFamily="18" charset="0"/>
              </a:rPr>
              <a:t>秩序管理</a:t>
            </a:r>
            <a:r>
              <a:rPr lang="en-US" altLang="zh-CN" dirty="0">
                <a:latin typeface="宋体" panose="02010600030101010101" pitchFamily="2" charset="-122"/>
                <a:ea typeface="宋体" panose="02010600030101010101" pitchFamily="2" charset="-122"/>
                <a:cs typeface="Times New Roman" panose="02020603050405020304" pitchFamily="18" charset="0"/>
              </a:rPr>
              <a:t>    </a:t>
            </a:r>
            <a:endParaRPr lang="en-US" altLang="zh-CN" dirty="0">
              <a:latin typeface="宋体" panose="02010600030101010101" pitchFamily="2" charset="-122"/>
              <a:ea typeface="宋体" panose="02010600030101010101" pitchFamily="2" charset="-122"/>
              <a:cs typeface="Times New Roman" panose="02020603050405020304" pitchFamily="18" charset="0"/>
            </a:endParaRPr>
          </a:p>
          <a:p>
            <a:pPr algn="just">
              <a:lnSpc>
                <a:spcPct val="130000"/>
              </a:lnSpc>
            </a:pPr>
            <a:r>
              <a:rPr lang="en-US" altLang="zh-CN" dirty="0">
                <a:latin typeface="宋体" panose="02010600030101010101" pitchFamily="2" charset="-122"/>
                <a:ea typeface="宋体" panose="02010600030101010101" pitchFamily="2" charset="-122"/>
                <a:cs typeface="Times New Roman" panose="02020603050405020304" pitchFamily="18" charset="0"/>
              </a:rPr>
              <a:t>    1.</a:t>
            </a:r>
            <a:r>
              <a:rPr lang="zh-CN" altLang="en-US" dirty="0">
                <a:latin typeface="宋体" panose="02010600030101010101" pitchFamily="2" charset="-122"/>
                <a:ea typeface="宋体" panose="02010600030101010101" pitchFamily="2" charset="-122"/>
                <a:cs typeface="Times New Roman" panose="02020603050405020304" pitchFamily="18" charset="0"/>
              </a:rPr>
              <a:t>入住公寓的学生需与学校签订</a:t>
            </a:r>
            <a:r>
              <a:rPr lang="en-US" altLang="zh-CN" dirty="0">
                <a:latin typeface="宋体" panose="02010600030101010101" pitchFamily="2" charset="-122"/>
                <a:ea typeface="宋体" panose="02010600030101010101" pitchFamily="2" charset="-122"/>
                <a:cs typeface="Times New Roman" panose="02020603050405020304" pitchFamily="18" charset="0"/>
              </a:rPr>
              <a:t>《</a:t>
            </a:r>
            <a:r>
              <a:rPr lang="zh-CN" altLang="en-US" dirty="0">
                <a:latin typeface="宋体" panose="02010600030101010101" pitchFamily="2" charset="-122"/>
                <a:ea typeface="宋体" panose="02010600030101010101" pitchFamily="2" charset="-122"/>
                <a:cs typeface="Times New Roman" panose="02020603050405020304" pitchFamily="18" charset="0"/>
              </a:rPr>
              <a:t>西南交通大学学生宿舍住宿协议</a:t>
            </a:r>
            <a:r>
              <a:rPr lang="en-US" altLang="zh-CN" dirty="0">
                <a:latin typeface="宋体" panose="02010600030101010101" pitchFamily="2" charset="-122"/>
                <a:ea typeface="宋体" panose="02010600030101010101" pitchFamily="2" charset="-122"/>
                <a:cs typeface="Times New Roman" panose="02020603050405020304" pitchFamily="18" charset="0"/>
              </a:rPr>
              <a:t>》</a:t>
            </a:r>
            <a:r>
              <a:rPr lang="zh-CN" altLang="en-US" dirty="0">
                <a:latin typeface="宋体" panose="02010600030101010101" pitchFamily="2" charset="-122"/>
                <a:ea typeface="宋体" panose="02010600030101010101" pitchFamily="2" charset="-122"/>
                <a:cs typeface="Times New Roman" panose="02020603050405020304" pitchFamily="18" charset="0"/>
              </a:rPr>
              <a:t>，应自觉维护公寓正常生活秩序，并有义务配 合学校相关部门、学生组织做好宿舍日常检查、安全检查、卫生检查等工作。根据学校资源调配需要，配合做好宿舍搬迁和调整工作。</a:t>
            </a:r>
            <a:endParaRPr lang="zh-CN" altLang="en-US" dirty="0">
              <a:latin typeface="宋体" panose="02010600030101010101" pitchFamily="2" charset="-122"/>
              <a:ea typeface="宋体" panose="02010600030101010101" pitchFamily="2" charset="-122"/>
              <a:cs typeface="Times New Roman" panose="02020603050405020304" pitchFamily="18" charset="0"/>
            </a:endParaRPr>
          </a:p>
          <a:p>
            <a:pPr algn="just">
              <a:lnSpc>
                <a:spcPct val="130000"/>
              </a:lnSpc>
            </a:pPr>
            <a:r>
              <a:rPr lang="en-US" altLang="zh-CN" dirty="0">
                <a:latin typeface="宋体" panose="02010600030101010101" pitchFamily="2" charset="-122"/>
                <a:ea typeface="宋体" panose="02010600030101010101" pitchFamily="2" charset="-122"/>
                <a:cs typeface="Times New Roman" panose="02020603050405020304" pitchFamily="18" charset="0"/>
              </a:rPr>
              <a:t>    2.</a:t>
            </a:r>
            <a:r>
              <a:rPr lang="zh-CN" altLang="en-US" dirty="0">
                <a:latin typeface="宋体" panose="02010600030101010101" pitchFamily="2" charset="-122"/>
                <a:ea typeface="宋体" panose="02010600030101010101" pitchFamily="2" charset="-122"/>
                <a:cs typeface="Times New Roman" panose="02020603050405020304" pitchFamily="18" charset="0"/>
              </a:rPr>
              <a:t>学生公寓实行门禁管理。学生不得在闭门时间内出入学生公寓，学生进入学生公寓应主动出示证件并接受值班人员的问询。</a:t>
            </a:r>
            <a:endParaRPr lang="zh-CN" altLang="en-US" dirty="0">
              <a:latin typeface="宋体" panose="02010600030101010101" pitchFamily="2" charset="-122"/>
              <a:ea typeface="宋体" panose="02010600030101010101" pitchFamily="2" charset="-122"/>
              <a:cs typeface="Times New Roman" panose="02020603050405020304" pitchFamily="18" charset="0"/>
            </a:endParaRPr>
          </a:p>
          <a:p>
            <a:pPr algn="just">
              <a:lnSpc>
                <a:spcPct val="130000"/>
              </a:lnSpc>
            </a:pPr>
            <a:r>
              <a:rPr lang="en-US" altLang="zh-CN" dirty="0">
                <a:latin typeface="宋体" panose="02010600030101010101" pitchFamily="2" charset="-122"/>
                <a:ea typeface="宋体" panose="02010600030101010101" pitchFamily="2" charset="-122"/>
                <a:cs typeface="Times New Roman" panose="02020603050405020304" pitchFamily="18" charset="0"/>
              </a:rPr>
              <a:t>    3.</a:t>
            </a:r>
            <a:r>
              <a:rPr lang="zh-CN" altLang="en-US" b="1" dirty="0">
                <a:highlight>
                  <a:srgbClr val="FFFF00"/>
                </a:highlight>
                <a:latin typeface="宋体" panose="02010600030101010101" pitchFamily="2" charset="-122"/>
                <a:ea typeface="宋体" panose="02010600030101010101" pitchFamily="2" charset="-122"/>
                <a:cs typeface="Times New Roman" panose="02020603050405020304" pitchFamily="18" charset="0"/>
              </a:rPr>
              <a:t>学生不得将床位出租、转借，不得留宿他人。对于违规出租出借学生宿舍的研究生，一经发现，学校不再提供住宿，并依据校规校纪给予纪律处分</a:t>
            </a:r>
            <a:r>
              <a:rPr lang="zh-CN" altLang="en-US" dirty="0">
                <a:latin typeface="宋体" panose="02010600030101010101" pitchFamily="2" charset="-122"/>
                <a:ea typeface="宋体" panose="02010600030101010101" pitchFamily="2" charset="-122"/>
                <a:cs typeface="Times New Roman" panose="02020603050405020304" pitchFamily="18" charset="0"/>
              </a:rPr>
              <a:t>。</a:t>
            </a:r>
            <a:endParaRPr lang="zh-CN" altLang="en-US" dirty="0">
              <a:latin typeface="宋体" panose="02010600030101010101" pitchFamily="2" charset="-122"/>
              <a:ea typeface="宋体" panose="02010600030101010101" pitchFamily="2" charset="-122"/>
              <a:cs typeface="Times New Roman" panose="02020603050405020304" pitchFamily="18" charset="0"/>
            </a:endParaRPr>
          </a:p>
          <a:p>
            <a:pPr algn="just">
              <a:lnSpc>
                <a:spcPct val="130000"/>
              </a:lnSpc>
            </a:pPr>
            <a:r>
              <a:rPr lang="en-US" altLang="zh-CN" dirty="0">
                <a:latin typeface="宋体" panose="02010600030101010101" pitchFamily="2" charset="-122"/>
                <a:ea typeface="宋体" panose="02010600030101010101" pitchFamily="2" charset="-122"/>
                <a:cs typeface="Times New Roman" panose="02020603050405020304" pitchFamily="18" charset="0"/>
              </a:rPr>
              <a:t>    4.</a:t>
            </a:r>
            <a:r>
              <a:rPr lang="zh-CN" altLang="en-US" dirty="0">
                <a:latin typeface="宋体" panose="02010600030101010101" pitchFamily="2" charset="-122"/>
                <a:ea typeface="宋体" panose="02010600030101010101" pitchFamily="2" charset="-122"/>
                <a:cs typeface="Times New Roman" panose="02020603050405020304" pitchFamily="18" charset="0"/>
              </a:rPr>
              <a:t>学生公寓实行会客制度，来访人员须在值班室登记并交押有效证件后，方可进入公寓，会客结束离开时退回所押证件。本科生公寓男性不得进入女生公寓，女性不得进入男生公寓（工作人员因工作需要的除外）。</a:t>
            </a:r>
            <a:endParaRPr lang="zh-CN" altLang="en-US" dirty="0">
              <a:latin typeface="宋体" panose="02010600030101010101" pitchFamily="2" charset="-122"/>
              <a:ea typeface="宋体" panose="02010600030101010101" pitchFamily="2" charset="-122"/>
              <a:cs typeface="Times New Roman" panose="02020603050405020304" pitchFamily="18" charset="0"/>
            </a:endParaRPr>
          </a:p>
          <a:p>
            <a:pPr algn="just">
              <a:lnSpc>
                <a:spcPct val="130000"/>
              </a:lnSpc>
            </a:pPr>
            <a:r>
              <a:rPr lang="en-US" altLang="zh-CN" dirty="0">
                <a:latin typeface="宋体" panose="02010600030101010101" pitchFamily="2" charset="-122"/>
                <a:ea typeface="宋体" panose="02010600030101010101" pitchFamily="2" charset="-122"/>
                <a:cs typeface="Times New Roman" panose="02020603050405020304" pitchFamily="18" charset="0"/>
              </a:rPr>
              <a:t>    5.</a:t>
            </a:r>
            <a:r>
              <a:rPr lang="zh-CN" altLang="en-US" dirty="0">
                <a:latin typeface="宋体" panose="02010600030101010101" pitchFamily="2" charset="-122"/>
                <a:ea typeface="宋体" panose="02010600030101010101" pitchFamily="2" charset="-122"/>
                <a:cs typeface="Times New Roman" panose="02020603050405020304" pitchFamily="18" charset="0"/>
              </a:rPr>
              <a:t>学生应当妥善保管宿舍房门钥匙和贵重物品。</a:t>
            </a:r>
            <a:endParaRPr lang="zh-CN" altLang="en-US" dirty="0">
              <a:latin typeface="宋体" panose="02010600030101010101" pitchFamily="2" charset="-122"/>
              <a:ea typeface="宋体" panose="02010600030101010101" pitchFamily="2" charset="-122"/>
              <a:cs typeface="Times New Roman" panose="02020603050405020304" pitchFamily="18" charset="0"/>
            </a:endParaRPr>
          </a:p>
          <a:p>
            <a:pPr algn="just">
              <a:lnSpc>
                <a:spcPct val="130000"/>
              </a:lnSpc>
            </a:pPr>
            <a:r>
              <a:rPr lang="en-US" altLang="zh-CN" dirty="0">
                <a:latin typeface="宋体" panose="02010600030101010101" pitchFamily="2" charset="-122"/>
                <a:ea typeface="宋体" panose="02010600030101010101" pitchFamily="2" charset="-122"/>
                <a:cs typeface="Times New Roman" panose="02020603050405020304" pitchFamily="18" charset="0"/>
              </a:rPr>
              <a:t>    6.</a:t>
            </a:r>
            <a:r>
              <a:rPr lang="zh-CN" altLang="en-US" dirty="0">
                <a:latin typeface="宋体" panose="02010600030101010101" pitchFamily="2" charset="-122"/>
                <a:ea typeface="宋体" panose="02010600030101010101" pitchFamily="2" charset="-122"/>
                <a:cs typeface="Times New Roman" panose="02020603050405020304" pitchFamily="18" charset="0"/>
              </a:rPr>
              <a:t>学生公寓应保持安静，学生在公寓区内不得有影响他人正常生活和休息的行为。</a:t>
            </a:r>
            <a:endParaRPr lang="zh-CN" altLang="en-US" dirty="0">
              <a:latin typeface="宋体" panose="02010600030101010101" pitchFamily="2" charset="-122"/>
              <a:ea typeface="宋体" panose="02010600030101010101" pitchFamily="2" charset="-122"/>
              <a:cs typeface="Times New Roman" panose="02020603050405020304" pitchFamily="18" charset="0"/>
            </a:endParaRPr>
          </a:p>
          <a:p>
            <a:pPr algn="just">
              <a:lnSpc>
                <a:spcPct val="130000"/>
              </a:lnSpc>
            </a:pPr>
            <a:r>
              <a:rPr lang="en-US" altLang="zh-CN" dirty="0">
                <a:latin typeface="宋体" panose="02010600030101010101" pitchFamily="2" charset="-122"/>
                <a:ea typeface="宋体" panose="02010600030101010101" pitchFamily="2" charset="-122"/>
                <a:cs typeface="Times New Roman" panose="02020603050405020304" pitchFamily="18" charset="0"/>
              </a:rPr>
              <a:t>    7.</a:t>
            </a:r>
            <a:r>
              <a:rPr lang="zh-CN" altLang="en-US" dirty="0">
                <a:latin typeface="宋体" panose="02010600030101010101" pitchFamily="2" charset="-122"/>
                <a:ea typeface="宋体" panose="02010600030101010101" pitchFamily="2" charset="-122"/>
                <a:cs typeface="Times New Roman" panose="02020603050405020304" pitchFamily="18" charset="0"/>
              </a:rPr>
              <a:t>禁止外卖人员和社会闲杂人员进入公寓。</a:t>
            </a:r>
            <a:endParaRPr lang="zh-CN" altLang="en-US" dirty="0">
              <a:latin typeface="宋体" panose="02010600030101010101" pitchFamily="2" charset="-122"/>
              <a:ea typeface="宋体" panose="02010600030101010101" pitchFamily="2" charset="-122"/>
              <a:cs typeface="Times New Roman" panose="02020603050405020304" pitchFamily="18" charset="0"/>
            </a:endParaRPr>
          </a:p>
          <a:p>
            <a:pPr algn="just">
              <a:lnSpc>
                <a:spcPct val="130000"/>
              </a:lnSpc>
            </a:pPr>
            <a:r>
              <a:rPr lang="en-US" altLang="zh-CN" dirty="0">
                <a:latin typeface="宋体" panose="02010600030101010101" pitchFamily="2" charset="-122"/>
                <a:ea typeface="宋体" panose="02010600030101010101" pitchFamily="2" charset="-122"/>
                <a:cs typeface="Times New Roman" panose="02020603050405020304" pitchFamily="18" charset="0"/>
              </a:rPr>
              <a:t>    8.</a:t>
            </a:r>
            <a:r>
              <a:rPr lang="zh-CN" altLang="en-US" b="1" dirty="0">
                <a:highlight>
                  <a:srgbClr val="FFFF00"/>
                </a:highlight>
                <a:latin typeface="宋体" panose="02010600030101010101" pitchFamily="2" charset="-122"/>
                <a:ea typeface="宋体" panose="02010600030101010101" pitchFamily="2" charset="-122"/>
                <a:cs typeface="Times New Roman" panose="02020603050405020304" pitchFamily="18" charset="0"/>
              </a:rPr>
              <a:t>禁止在学生公寓内饲养宠物</a:t>
            </a:r>
            <a:r>
              <a:rPr lang="zh-CN" altLang="en-US" dirty="0">
                <a:latin typeface="宋体" panose="02010600030101010101" pitchFamily="2" charset="-122"/>
                <a:ea typeface="宋体" panose="02010600030101010101" pitchFamily="2" charset="-122"/>
                <a:cs typeface="Times New Roman" panose="02020603050405020304" pitchFamily="18" charset="0"/>
              </a:rPr>
              <a:t>。</a:t>
            </a:r>
            <a:endParaRPr lang="zh-CN" altLang="en-US" dirty="0">
              <a:latin typeface="宋体" panose="02010600030101010101" pitchFamily="2" charset="-122"/>
              <a:ea typeface="宋体" panose="02010600030101010101" pitchFamily="2" charset="-122"/>
              <a:cs typeface="Times New Roman" panose="02020603050405020304" pitchFamily="18" charset="0"/>
            </a:endParaRPr>
          </a:p>
          <a:p>
            <a:pPr algn="just">
              <a:lnSpc>
                <a:spcPct val="130000"/>
              </a:lnSpc>
            </a:pPr>
            <a:endParaRPr lang="zh-CN" altLang="en-US" sz="2000" dirty="0">
              <a:solidFill>
                <a:srgbClr val="FF0000"/>
              </a:solidFill>
              <a:latin typeface="宋体" panose="02010600030101010101" pitchFamily="2" charset="-122"/>
              <a:ea typeface="宋体" panose="02010600030101010101" pitchFamily="2" charset="-122"/>
              <a:cs typeface="Times New Roman" panose="02020603050405020304" pitchFamily="18" charset="0"/>
            </a:endParaRPr>
          </a:p>
          <a:p>
            <a:pPr indent="720090" algn="just">
              <a:lnSpc>
                <a:spcPct val="130000"/>
              </a:lnSpc>
            </a:pPr>
            <a:endParaRPr lang="zh-CN" altLang="en-US" sz="2400" dirty="0">
              <a:latin typeface="宋体" panose="02010600030101010101" pitchFamily="2" charset="-122"/>
              <a:ea typeface="宋体" panose="02010600030101010101" pitchFamily="2" charset="-122"/>
              <a:cs typeface="Times New Roman" panose="02020603050405020304"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1-2-1"/>
          <p:cNvPicPr>
            <a:picLocks noChangeAspect="1" noChangeArrowheads="1"/>
          </p:cNvPicPr>
          <p:nvPr/>
        </p:nvPicPr>
        <p:blipFill>
          <a:blip r:embed="rId1">
            <a:duotone>
              <a:schemeClr val="accent5">
                <a:shade val="45000"/>
                <a:satMod val="135000"/>
              </a:schemeClr>
              <a:prstClr val="white"/>
            </a:duotone>
            <a:extLst>
              <a:ext uri="{28A0092B-C50C-407E-A947-70E740481C1C}">
                <a14:useLocalDpi xmlns:a14="http://schemas.microsoft.com/office/drawing/2010/main" val="0"/>
              </a:ext>
            </a:extLst>
          </a:blip>
          <a:srcRect r="21518"/>
          <a:stretch>
            <a:fillRect/>
          </a:stretch>
        </p:blipFill>
        <p:spPr bwMode="auto">
          <a:xfrm>
            <a:off x="4865571" y="0"/>
            <a:ext cx="7326429" cy="904346"/>
          </a:xfrm>
          <a:custGeom>
            <a:avLst/>
            <a:gdLst>
              <a:gd name="connsiteX0" fmla="*/ 0 w 7326429"/>
              <a:gd name="connsiteY0" fmla="*/ 0 h 904346"/>
              <a:gd name="connsiteX1" fmla="*/ 7326429 w 7326429"/>
              <a:gd name="connsiteY1" fmla="*/ 0 h 904346"/>
              <a:gd name="connsiteX2" fmla="*/ 7326429 w 7326429"/>
              <a:gd name="connsiteY2" fmla="*/ 454025 h 904346"/>
              <a:gd name="connsiteX3" fmla="*/ 6963906 w 7326429"/>
              <a:gd name="connsiteY3" fmla="*/ 898826 h 904346"/>
              <a:gd name="connsiteX4" fmla="*/ 6909147 w 7326429"/>
              <a:gd name="connsiteY4" fmla="*/ 904346 h 904346"/>
              <a:gd name="connsiteX5" fmla="*/ 0 w 7326429"/>
              <a:gd name="connsiteY5" fmla="*/ 904346 h 904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26429" h="904346">
                <a:moveTo>
                  <a:pt x="0" y="0"/>
                </a:moveTo>
                <a:lnTo>
                  <a:pt x="7326429" y="0"/>
                </a:lnTo>
                <a:lnTo>
                  <a:pt x="7326429" y="454025"/>
                </a:lnTo>
                <a:cubicBezTo>
                  <a:pt x="7326429" y="673432"/>
                  <a:pt x="7170797" y="856490"/>
                  <a:pt x="6963906" y="898826"/>
                </a:cubicBezTo>
                <a:lnTo>
                  <a:pt x="6909147" y="904346"/>
                </a:lnTo>
                <a:lnTo>
                  <a:pt x="0" y="904346"/>
                </a:lnTo>
                <a:close/>
              </a:path>
            </a:pathLst>
          </a:custGeom>
          <a:noFill/>
          <a:effectLst/>
          <a:extLst>
            <a:ext uri="{909E8E84-426E-40DD-AFC4-6F175D3DCCD1}">
              <a14:hiddenFill xmlns:a14="http://schemas.microsoft.com/office/drawing/2010/main">
                <a:solidFill>
                  <a:srgbClr val="FFFFFF"/>
                </a:solidFill>
              </a14:hiddenFill>
            </a:ext>
          </a:extLst>
        </p:spPr>
      </p:pic>
      <p:sp>
        <p:nvSpPr>
          <p:cNvPr id="13" name="1-2-2"/>
          <p:cNvSpPr/>
          <p:nvPr/>
        </p:nvSpPr>
        <p:spPr>
          <a:xfrm flipV="1">
            <a:off x="-1523" y="0"/>
            <a:ext cx="12155486" cy="908050"/>
          </a:xfrm>
          <a:prstGeom prst="round1Rect">
            <a:avLst>
              <a:gd name="adj" fmla="val 50000"/>
            </a:avLst>
          </a:prstGeom>
          <a:gradFill flip="none" rotWithShape="1">
            <a:gsLst>
              <a:gs pos="33000">
                <a:srgbClr val="0079BA">
                  <a:alpha val="84000"/>
                </a:srgbClr>
              </a:gs>
              <a:gs pos="0">
                <a:srgbClr val="00BFE8">
                  <a:alpha val="0"/>
                </a:srgbClr>
              </a:gs>
              <a:gs pos="91000">
                <a:srgbClr val="0079BA"/>
              </a:gs>
            </a:gsLst>
            <a:lin ang="108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gradFill flip="none" rotWithShape="1">
                <a:gsLst>
                  <a:gs pos="0">
                    <a:srgbClr val="FFFFFF"/>
                  </a:gs>
                  <a:gs pos="70000">
                    <a:srgbClr val="FFFFFF">
                      <a:alpha val="80000"/>
                    </a:srgbClr>
                  </a:gs>
                </a:gsLst>
                <a:lin ang="5400000" scaled="1"/>
                <a:tileRect/>
              </a:gradFill>
              <a:effectLst>
                <a:outerShdw blurRad="50800" dist="38100" dir="5400000" rotWithShape="0">
                  <a:srgbClr val="FFFFFF">
                    <a:lumMod val="20000"/>
                    <a:alpha val="20000"/>
                  </a:srgbClr>
                </a:outerShdw>
              </a:effectLst>
            </a:endParaRPr>
          </a:p>
        </p:txBody>
      </p:sp>
      <p:sp>
        <p:nvSpPr>
          <p:cNvPr id="18" name="1-3"/>
          <p:cNvSpPr txBox="1"/>
          <p:nvPr/>
        </p:nvSpPr>
        <p:spPr>
          <a:xfrm>
            <a:off x="931778" y="256282"/>
            <a:ext cx="3775393" cy="523220"/>
          </a:xfrm>
          <a:prstGeom prst="rect">
            <a:avLst/>
          </a:prstGeom>
          <a:noFill/>
        </p:spPr>
        <p:txBody>
          <a:bodyPr wrap="none" rtlCol="0">
            <a:spAutoFit/>
          </a:bodyPr>
          <a:lstStyle>
            <a:defPPr>
              <a:defRPr lang="zh-CN"/>
            </a:defPPr>
            <a:lvl1pPr marR="0" lvl="0" indent="0" algn="ctr" fontAlgn="auto">
              <a:lnSpc>
                <a:spcPct val="100000"/>
              </a:lnSpc>
              <a:spcBef>
                <a:spcPts val="0"/>
              </a:spcBef>
              <a:spcAft>
                <a:spcPts val="0"/>
              </a:spcAft>
              <a:buClrTx/>
              <a:buSzTx/>
              <a:buFontTx/>
              <a:buNone/>
              <a:defRPr kumimoji="0" sz="6000" b="0" i="0" u="none" strike="noStrike" cap="none" spc="0" normalizeH="0" baseline="0">
                <a:ln>
                  <a:noFill/>
                </a:ln>
                <a:solidFill>
                  <a:srgbClr val="2C1F17"/>
                </a:solidFill>
                <a:effectLst/>
                <a:uLnTx/>
                <a:uFillTx/>
                <a:latin typeface="思源黑体 CN Bold" panose="020B0800000000000000" charset="-122"/>
                <a:ea typeface="思源黑体 CN Bold" panose="020B0800000000000000" charset="-122"/>
              </a:defRPr>
            </a:lvl1pPr>
          </a:lstStyle>
          <a:p>
            <a:r>
              <a:rPr lang="en-US" altLang="zh-CN" sz="2800"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rPr>
              <a:t>《</a:t>
            </a:r>
            <a:r>
              <a:rPr lang="zh-CN" altLang="en-US" sz="2800"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rPr>
              <a:t>学生公寓管理办法</a:t>
            </a:r>
            <a:r>
              <a:rPr lang="en-US" altLang="zh-CN" sz="2800"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rPr>
              <a:t>》</a:t>
            </a:r>
            <a:endParaRPr lang="zh-CN" altLang="en-US" sz="2800"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endParaRPr>
          </a:p>
        </p:txBody>
      </p:sp>
      <p:sp>
        <p:nvSpPr>
          <p:cNvPr id="24" name="1-7"/>
          <p:cNvSpPr/>
          <p:nvPr/>
        </p:nvSpPr>
        <p:spPr>
          <a:xfrm>
            <a:off x="372767" y="228673"/>
            <a:ext cx="578438" cy="578438"/>
          </a:xfrm>
          <a:prstGeom prst="ellipse">
            <a:avLst/>
          </a:prstGeom>
          <a:gradFill flip="none" rotWithShape="1">
            <a:gsLst>
              <a:gs pos="0">
                <a:schemeClr val="accent5">
                  <a:lumMod val="20000"/>
                  <a:lumOff val="80000"/>
                </a:schemeClr>
              </a:gs>
              <a:gs pos="70000">
                <a:srgbClr val="FFFFFF"/>
              </a:gs>
            </a:gsLst>
            <a:lin ang="5400000" scaled="1"/>
            <a:tileRect/>
          </a:gradFill>
          <a:ln>
            <a:noFill/>
          </a:ln>
          <a:effectLst>
            <a:outerShdw blurRad="50800" dist="38100" dir="5400000" rotWithShape="0">
              <a:srgbClr val="FFFFFF">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gradFill flip="none" rotWithShape="1">
                <a:gsLst>
                  <a:gs pos="0">
                    <a:srgbClr val="FFFFFF"/>
                  </a:gs>
                  <a:gs pos="70000">
                    <a:srgbClr val="FFFFFF">
                      <a:alpha val="80000"/>
                    </a:srgbClr>
                  </a:gs>
                </a:gsLst>
                <a:lin ang="5400000" scaled="1"/>
                <a:tileRect/>
              </a:gradFill>
              <a:effectLst>
                <a:outerShdw blurRad="50800" dist="38100" dir="5400000" rotWithShape="0">
                  <a:srgbClr val="FFFFFF">
                    <a:lumMod val="20000"/>
                    <a:alpha val="20000"/>
                  </a:srgbClr>
                </a:outerShdw>
              </a:effectLst>
            </a:endParaRPr>
          </a:p>
        </p:txBody>
      </p:sp>
      <p:sp>
        <p:nvSpPr>
          <p:cNvPr id="25" name="1-8"/>
          <p:cNvSpPr txBox="1"/>
          <p:nvPr/>
        </p:nvSpPr>
        <p:spPr>
          <a:xfrm>
            <a:off x="467013" y="256282"/>
            <a:ext cx="402674" cy="523220"/>
          </a:xfrm>
          <a:prstGeom prst="rect">
            <a:avLst/>
          </a:prstGeom>
          <a:noFill/>
        </p:spPr>
        <p:txBody>
          <a:bodyPr wrap="none" rtlCol="0">
            <a:spAutoFit/>
          </a:bodyPr>
          <a:lstStyle>
            <a:defPPr>
              <a:defRPr lang="zh-CN"/>
            </a:defPPr>
            <a:lvl1pPr marR="0" lvl="0" indent="0" algn="ctr" fontAlgn="auto">
              <a:lnSpc>
                <a:spcPct val="100000"/>
              </a:lnSpc>
              <a:spcBef>
                <a:spcPts val="0"/>
              </a:spcBef>
              <a:spcAft>
                <a:spcPts val="0"/>
              </a:spcAft>
              <a:buClrTx/>
              <a:buSzTx/>
              <a:buFontTx/>
              <a:buNone/>
              <a:defRPr kumimoji="0" sz="6000" b="0" i="0" u="none" strike="noStrike" cap="none" spc="0" normalizeH="0" baseline="0">
                <a:ln>
                  <a:noFill/>
                </a:ln>
                <a:solidFill>
                  <a:srgbClr val="2C1F17"/>
                </a:solidFill>
                <a:effectLst/>
                <a:uLnTx/>
                <a:uFillTx/>
                <a:latin typeface="思源黑体 CN Bold" panose="020B0800000000000000" charset="-122"/>
                <a:ea typeface="思源黑体 CN Bold" panose="020B0800000000000000" charset="-122"/>
              </a:defRPr>
            </a:lvl1pPr>
          </a:lstStyle>
          <a:p>
            <a:r>
              <a:rPr lang="en-US" altLang="zh-CN" sz="2800" dirty="0">
                <a:solidFill>
                  <a:srgbClr val="0079BA"/>
                </a:soli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rPr>
              <a:t>1</a:t>
            </a:r>
            <a:endParaRPr lang="zh-CN" altLang="en-US" sz="2800" dirty="0">
              <a:solidFill>
                <a:srgbClr val="0079BA"/>
              </a:soli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endParaRPr>
          </a:p>
        </p:txBody>
      </p:sp>
      <p:cxnSp>
        <p:nvCxnSpPr>
          <p:cNvPr id="3" name="1-4"/>
          <p:cNvCxnSpPr/>
          <p:nvPr/>
        </p:nvCxnSpPr>
        <p:spPr>
          <a:xfrm flipV="1">
            <a:off x="4707171" y="309612"/>
            <a:ext cx="0" cy="41656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 name="1-5"/>
          <p:cNvSpPr txBox="1"/>
          <p:nvPr/>
        </p:nvSpPr>
        <p:spPr>
          <a:xfrm>
            <a:off x="4865570" y="287059"/>
            <a:ext cx="1415772" cy="461665"/>
          </a:xfrm>
          <a:prstGeom prst="rect">
            <a:avLst/>
          </a:prstGeom>
          <a:noFill/>
        </p:spPr>
        <p:txBody>
          <a:bodyPr wrap="none" rtlCol="0">
            <a:spAutoFit/>
          </a:bodyPr>
          <a:lstStyle>
            <a:defPPr>
              <a:defRPr lang="zh-CN"/>
            </a:defPPr>
            <a:lvl1pPr marR="0" lvl="0" indent="0" algn="ctr" fontAlgn="auto">
              <a:lnSpc>
                <a:spcPct val="100000"/>
              </a:lnSpc>
              <a:spcBef>
                <a:spcPts val="0"/>
              </a:spcBef>
              <a:spcAft>
                <a:spcPts val="0"/>
              </a:spcAft>
              <a:buClrTx/>
              <a:buSzTx/>
              <a:buFontTx/>
              <a:buNone/>
              <a:defRPr kumimoji="0" sz="6000" b="0" i="0" u="none" strike="noStrike" cap="none" spc="0" normalizeH="0" baseline="0">
                <a:ln>
                  <a:noFill/>
                </a:ln>
                <a:solidFill>
                  <a:srgbClr val="2C1F17"/>
                </a:solidFill>
                <a:effectLst/>
                <a:uLnTx/>
                <a:uFillTx/>
                <a:latin typeface="思源黑体 CN Bold" panose="020B0800000000000000" charset="-122"/>
                <a:ea typeface="思源黑体 CN Bold" panose="020B0800000000000000" charset="-122"/>
              </a:defRPr>
            </a:lvl1pPr>
          </a:lstStyle>
          <a:p>
            <a:r>
              <a:rPr lang="zh-CN" altLang="en-US" sz="2400" b="1"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黑体 CN Bold" panose="020B0800000000000000" charset="-122"/>
                <a:ea typeface="思源黑体 CN Bold" panose="020B0800000000000000" charset="-122"/>
                <a:cs typeface="阿里巴巴普惠体 R" panose="00020600040101010101" pitchFamily="18" charset="-122"/>
              </a:rPr>
              <a:t>管理规范</a:t>
            </a:r>
            <a:endParaRPr lang="zh-CN" altLang="en-US" sz="2400" b="1"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黑体 CN Bold" panose="020B0800000000000000" charset="-122"/>
              <a:ea typeface="思源黑体 CN Bold" panose="020B0800000000000000" charset="-122"/>
              <a:cs typeface="阿里巴巴普惠体 R" panose="00020600040101010101" pitchFamily="18" charset="-122"/>
            </a:endParaRPr>
          </a:p>
        </p:txBody>
      </p:sp>
      <p:sp>
        <p:nvSpPr>
          <p:cNvPr id="2" name="矩形: 圆角 1"/>
          <p:cNvSpPr/>
          <p:nvPr/>
        </p:nvSpPr>
        <p:spPr>
          <a:xfrm>
            <a:off x="372767" y="1281151"/>
            <a:ext cx="11523958" cy="4805323"/>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p:cNvSpPr txBox="1"/>
          <p:nvPr/>
        </p:nvSpPr>
        <p:spPr>
          <a:xfrm>
            <a:off x="467013" y="1581010"/>
            <a:ext cx="11258549" cy="4505464"/>
          </a:xfrm>
          <a:prstGeom prst="rect">
            <a:avLst/>
          </a:prstGeom>
          <a:noFill/>
        </p:spPr>
        <p:txBody>
          <a:bodyPr wrap="square">
            <a:spAutoFit/>
          </a:bodyPr>
          <a:lstStyle/>
          <a:p>
            <a:pPr algn="just">
              <a:lnSpc>
                <a:spcPct val="130000"/>
              </a:lnSpc>
            </a:pPr>
            <a:r>
              <a:rPr lang="zh-CN" altLang="en-US" sz="2000" b="1" dirty="0">
                <a:latin typeface="宋体" panose="02010600030101010101" pitchFamily="2" charset="-122"/>
                <a:ea typeface="宋体" panose="02010600030101010101" pitchFamily="2" charset="-122"/>
                <a:cs typeface="Times New Roman" panose="02020603050405020304" pitchFamily="18" charset="0"/>
              </a:rPr>
              <a:t>    第十条 </a:t>
            </a:r>
            <a:r>
              <a:rPr lang="zh-CN" altLang="en-US" sz="2000" dirty="0">
                <a:latin typeface="宋体" panose="02010600030101010101" pitchFamily="2" charset="-122"/>
                <a:ea typeface="宋体" panose="02010600030101010101" pitchFamily="2" charset="-122"/>
                <a:cs typeface="Times New Roman" panose="02020603050405020304" pitchFamily="18" charset="0"/>
              </a:rPr>
              <a:t>安全管理</a:t>
            </a:r>
            <a:r>
              <a:rPr lang="en-US" altLang="zh-CN" sz="2000" dirty="0">
                <a:latin typeface="宋体" panose="02010600030101010101" pitchFamily="2" charset="-122"/>
                <a:ea typeface="宋体" panose="02010600030101010101" pitchFamily="2" charset="-122"/>
                <a:cs typeface="Times New Roman" panose="02020603050405020304" pitchFamily="18" charset="0"/>
              </a:rPr>
              <a:t>    </a:t>
            </a:r>
            <a:endParaRPr lang="en-US" altLang="zh-CN" sz="2000" dirty="0">
              <a:latin typeface="宋体" panose="02010600030101010101" pitchFamily="2" charset="-122"/>
              <a:ea typeface="宋体" panose="02010600030101010101" pitchFamily="2" charset="-122"/>
              <a:cs typeface="Times New Roman" panose="02020603050405020304" pitchFamily="18" charset="0"/>
            </a:endParaRPr>
          </a:p>
          <a:p>
            <a:pPr algn="just">
              <a:lnSpc>
                <a:spcPct val="130000"/>
              </a:lnSpc>
            </a:pPr>
            <a:r>
              <a:rPr lang="en-US" altLang="zh-CN" sz="2000" dirty="0">
                <a:latin typeface="宋体" panose="02010600030101010101" pitchFamily="2" charset="-122"/>
                <a:ea typeface="宋体" panose="02010600030101010101" pitchFamily="2" charset="-122"/>
                <a:cs typeface="Times New Roman" panose="02020603050405020304" pitchFamily="18" charset="0"/>
              </a:rPr>
              <a:t>    1.</a:t>
            </a:r>
            <a:r>
              <a:rPr lang="zh-CN" altLang="en-US" sz="2000" dirty="0">
                <a:latin typeface="宋体" panose="02010600030101010101" pitchFamily="2" charset="-122"/>
                <a:ea typeface="宋体" panose="02010600030101010101" pitchFamily="2" charset="-122"/>
                <a:cs typeface="Times New Roman" panose="02020603050405020304" pitchFamily="18" charset="0"/>
              </a:rPr>
              <a:t>学生应积极学习安全知识，参与安全教育，树立安全风险防范和自我保护意识，掌握必要的消防安全技能、自救技能；主动配合学校相关部门进行安全检查，积极参加学校应急疏散演练及消防演练。</a:t>
            </a:r>
            <a:endParaRPr lang="zh-CN" altLang="en-US" sz="2000" dirty="0">
              <a:latin typeface="宋体" panose="02010600030101010101" pitchFamily="2" charset="-122"/>
              <a:ea typeface="宋体" panose="02010600030101010101" pitchFamily="2" charset="-122"/>
              <a:cs typeface="Times New Roman" panose="02020603050405020304" pitchFamily="18" charset="0"/>
            </a:endParaRPr>
          </a:p>
          <a:p>
            <a:pPr algn="just">
              <a:lnSpc>
                <a:spcPct val="130000"/>
              </a:lnSpc>
            </a:pPr>
            <a:r>
              <a:rPr lang="en-US" altLang="zh-CN" sz="2000" dirty="0">
                <a:latin typeface="宋体" panose="02010600030101010101" pitchFamily="2" charset="-122"/>
                <a:ea typeface="宋体" panose="02010600030101010101" pitchFamily="2" charset="-122"/>
                <a:cs typeface="Times New Roman" panose="02020603050405020304" pitchFamily="18" charset="0"/>
              </a:rPr>
              <a:t>    2.</a:t>
            </a:r>
            <a:r>
              <a:rPr lang="zh-CN" altLang="en-US" sz="2000" dirty="0">
                <a:latin typeface="宋体" panose="02010600030101010101" pitchFamily="2" charset="-122"/>
                <a:ea typeface="宋体" panose="02010600030101010101" pitchFamily="2" charset="-122"/>
                <a:cs typeface="Times New Roman" panose="02020603050405020304" pitchFamily="18" charset="0"/>
              </a:rPr>
              <a:t>学生应严格遵守宿舍安全管理规定，严禁使用和存放 违章电器，严禁吸烟，严禁使用明火，严禁存放易燃易爆有 毒等危险品，严禁存放管制刀具或其他违禁品</a:t>
            </a:r>
            <a:r>
              <a:rPr lang="en-US" altLang="zh-CN" sz="2000" dirty="0">
                <a:latin typeface="宋体" panose="02010600030101010101" pitchFamily="2" charset="-122"/>
                <a:ea typeface="宋体" panose="02010600030101010101" pitchFamily="2" charset="-122"/>
                <a:cs typeface="Times New Roman" panose="02020603050405020304" pitchFamily="18" charset="0"/>
              </a:rPr>
              <a:t>, </a:t>
            </a:r>
            <a:r>
              <a:rPr lang="zh-CN" altLang="en-US" sz="2000" dirty="0">
                <a:latin typeface="宋体" panose="02010600030101010101" pitchFamily="2" charset="-122"/>
                <a:ea typeface="宋体" panose="02010600030101010101" pitchFamily="2" charset="-122"/>
                <a:cs typeface="Times New Roman" panose="02020603050405020304" pitchFamily="18" charset="0"/>
              </a:rPr>
              <a:t>严禁将电动车及充电配件带入宿舍楼，严禁在公共区域垂吊电线充电。 </a:t>
            </a:r>
            <a:endParaRPr lang="zh-CN" altLang="en-US" sz="2000" dirty="0">
              <a:latin typeface="宋体" panose="02010600030101010101" pitchFamily="2" charset="-122"/>
              <a:ea typeface="宋体" panose="02010600030101010101" pitchFamily="2" charset="-122"/>
              <a:cs typeface="Times New Roman" panose="02020603050405020304" pitchFamily="18" charset="0"/>
            </a:endParaRPr>
          </a:p>
          <a:p>
            <a:pPr algn="just">
              <a:lnSpc>
                <a:spcPct val="130000"/>
              </a:lnSpc>
            </a:pPr>
            <a:r>
              <a:rPr lang="en-US" altLang="zh-CN" sz="2000" dirty="0">
                <a:latin typeface="宋体" panose="02010600030101010101" pitchFamily="2" charset="-122"/>
                <a:ea typeface="宋体" panose="02010600030101010101" pitchFamily="2" charset="-122"/>
                <a:cs typeface="Times New Roman" panose="02020603050405020304" pitchFamily="18" charset="0"/>
              </a:rPr>
              <a:t>    3.</a:t>
            </a:r>
            <a:r>
              <a:rPr lang="zh-CN" altLang="en-US" sz="2000" dirty="0">
                <a:latin typeface="宋体" panose="02010600030101010101" pitchFamily="2" charset="-122"/>
                <a:ea typeface="宋体" panose="02010600030101010101" pitchFamily="2" charset="-122"/>
                <a:cs typeface="Times New Roman" panose="02020603050405020304" pitchFamily="18" charset="0"/>
              </a:rPr>
              <a:t>学生不得在学生公寓内有酗酒、赌博、打架斗殴及其他各类违法违纪行为。</a:t>
            </a:r>
            <a:endParaRPr lang="zh-CN" altLang="en-US" sz="2000" dirty="0">
              <a:latin typeface="宋体" panose="02010600030101010101" pitchFamily="2" charset="-122"/>
              <a:ea typeface="宋体" panose="02010600030101010101" pitchFamily="2" charset="-122"/>
              <a:cs typeface="Times New Roman" panose="02020603050405020304" pitchFamily="18" charset="0"/>
            </a:endParaRPr>
          </a:p>
          <a:p>
            <a:pPr algn="just">
              <a:lnSpc>
                <a:spcPct val="130000"/>
              </a:lnSpc>
            </a:pPr>
            <a:r>
              <a:rPr lang="en-US" altLang="zh-CN" sz="2000" dirty="0">
                <a:latin typeface="宋体" panose="02010600030101010101" pitchFamily="2" charset="-122"/>
                <a:ea typeface="宋体" panose="02010600030101010101" pitchFamily="2" charset="-122"/>
                <a:cs typeface="Times New Roman" panose="02020603050405020304" pitchFamily="18" charset="0"/>
              </a:rPr>
              <a:t>    4.</a:t>
            </a:r>
            <a:r>
              <a:rPr lang="zh-CN" altLang="en-US" sz="2000" dirty="0">
                <a:latin typeface="宋体" panose="02010600030101010101" pitchFamily="2" charset="-122"/>
                <a:ea typeface="宋体" panose="02010600030101010101" pitchFamily="2" charset="-122"/>
                <a:cs typeface="Times New Roman" panose="02020603050405020304" pitchFamily="18" charset="0"/>
              </a:rPr>
              <a:t>保持消防通道畅通。在非火灾发生时不得随意动用或损坏消防设施。</a:t>
            </a:r>
            <a:r>
              <a:rPr lang="zh-CN" altLang="en-US" sz="2000" b="1" dirty="0">
                <a:highlight>
                  <a:srgbClr val="FFFF00"/>
                </a:highlight>
                <a:latin typeface="宋体" panose="02010600030101010101" pitchFamily="2" charset="-122"/>
                <a:ea typeface="宋体" panose="02010600030101010101" pitchFamily="2" charset="-122"/>
                <a:cs typeface="Times New Roman" panose="02020603050405020304" pitchFamily="18" charset="0"/>
              </a:rPr>
              <a:t>自行车、电动车不得进入楼道堵塞消防通道，不得在楼道堆放杂物。</a:t>
            </a:r>
            <a:endParaRPr lang="zh-CN" altLang="en-US" sz="2000" b="1" dirty="0">
              <a:highlight>
                <a:srgbClr val="FFFF00"/>
              </a:highlight>
              <a:latin typeface="宋体" panose="02010600030101010101" pitchFamily="2" charset="-122"/>
              <a:ea typeface="宋体" panose="02010600030101010101" pitchFamily="2" charset="-122"/>
              <a:cs typeface="Times New Roman" panose="02020603050405020304" pitchFamily="18" charset="0"/>
            </a:endParaRPr>
          </a:p>
          <a:p>
            <a:pPr indent="720090" algn="just">
              <a:lnSpc>
                <a:spcPct val="130000"/>
              </a:lnSpc>
            </a:pPr>
            <a:endParaRPr lang="zh-CN" altLang="en-US" sz="2400" dirty="0">
              <a:latin typeface="宋体" panose="02010600030101010101" pitchFamily="2" charset="-122"/>
              <a:ea typeface="宋体" panose="02010600030101010101" pitchFamily="2" charset="-122"/>
              <a:cs typeface="Times New Roman" panose="02020603050405020304"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1-2-1"/>
          <p:cNvPicPr>
            <a:picLocks noChangeAspect="1" noChangeArrowheads="1"/>
          </p:cNvPicPr>
          <p:nvPr/>
        </p:nvPicPr>
        <p:blipFill>
          <a:blip r:embed="rId1">
            <a:duotone>
              <a:schemeClr val="accent5">
                <a:shade val="45000"/>
                <a:satMod val="135000"/>
              </a:schemeClr>
              <a:prstClr val="white"/>
            </a:duotone>
            <a:extLst>
              <a:ext uri="{28A0092B-C50C-407E-A947-70E740481C1C}">
                <a14:useLocalDpi xmlns:a14="http://schemas.microsoft.com/office/drawing/2010/main" val="0"/>
              </a:ext>
            </a:extLst>
          </a:blip>
          <a:srcRect r="21518"/>
          <a:stretch>
            <a:fillRect/>
          </a:stretch>
        </p:blipFill>
        <p:spPr bwMode="auto">
          <a:xfrm>
            <a:off x="4865571" y="0"/>
            <a:ext cx="7326429" cy="904346"/>
          </a:xfrm>
          <a:custGeom>
            <a:avLst/>
            <a:gdLst>
              <a:gd name="connsiteX0" fmla="*/ 0 w 7326429"/>
              <a:gd name="connsiteY0" fmla="*/ 0 h 904346"/>
              <a:gd name="connsiteX1" fmla="*/ 7326429 w 7326429"/>
              <a:gd name="connsiteY1" fmla="*/ 0 h 904346"/>
              <a:gd name="connsiteX2" fmla="*/ 7326429 w 7326429"/>
              <a:gd name="connsiteY2" fmla="*/ 454025 h 904346"/>
              <a:gd name="connsiteX3" fmla="*/ 6963906 w 7326429"/>
              <a:gd name="connsiteY3" fmla="*/ 898826 h 904346"/>
              <a:gd name="connsiteX4" fmla="*/ 6909147 w 7326429"/>
              <a:gd name="connsiteY4" fmla="*/ 904346 h 904346"/>
              <a:gd name="connsiteX5" fmla="*/ 0 w 7326429"/>
              <a:gd name="connsiteY5" fmla="*/ 904346 h 904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26429" h="904346">
                <a:moveTo>
                  <a:pt x="0" y="0"/>
                </a:moveTo>
                <a:lnTo>
                  <a:pt x="7326429" y="0"/>
                </a:lnTo>
                <a:lnTo>
                  <a:pt x="7326429" y="454025"/>
                </a:lnTo>
                <a:cubicBezTo>
                  <a:pt x="7326429" y="673432"/>
                  <a:pt x="7170797" y="856490"/>
                  <a:pt x="6963906" y="898826"/>
                </a:cubicBezTo>
                <a:lnTo>
                  <a:pt x="6909147" y="904346"/>
                </a:lnTo>
                <a:lnTo>
                  <a:pt x="0" y="904346"/>
                </a:lnTo>
                <a:close/>
              </a:path>
            </a:pathLst>
          </a:custGeom>
          <a:noFill/>
          <a:effectLst/>
          <a:extLst>
            <a:ext uri="{909E8E84-426E-40DD-AFC4-6F175D3DCCD1}">
              <a14:hiddenFill xmlns:a14="http://schemas.microsoft.com/office/drawing/2010/main">
                <a:solidFill>
                  <a:srgbClr val="FFFFFF"/>
                </a:solidFill>
              </a14:hiddenFill>
            </a:ext>
          </a:extLst>
        </p:spPr>
      </p:pic>
      <p:sp>
        <p:nvSpPr>
          <p:cNvPr id="13" name="1-2-2"/>
          <p:cNvSpPr/>
          <p:nvPr/>
        </p:nvSpPr>
        <p:spPr>
          <a:xfrm flipV="1">
            <a:off x="-1523" y="0"/>
            <a:ext cx="12155486" cy="908050"/>
          </a:xfrm>
          <a:prstGeom prst="round1Rect">
            <a:avLst>
              <a:gd name="adj" fmla="val 50000"/>
            </a:avLst>
          </a:prstGeom>
          <a:gradFill flip="none" rotWithShape="1">
            <a:gsLst>
              <a:gs pos="33000">
                <a:srgbClr val="0079BA">
                  <a:alpha val="84000"/>
                </a:srgbClr>
              </a:gs>
              <a:gs pos="0">
                <a:srgbClr val="00BFE8">
                  <a:alpha val="0"/>
                </a:srgbClr>
              </a:gs>
              <a:gs pos="91000">
                <a:srgbClr val="0079BA"/>
              </a:gs>
            </a:gsLst>
            <a:lin ang="108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gradFill flip="none" rotWithShape="1">
                <a:gsLst>
                  <a:gs pos="0">
                    <a:srgbClr val="FFFFFF"/>
                  </a:gs>
                  <a:gs pos="70000">
                    <a:srgbClr val="FFFFFF">
                      <a:alpha val="80000"/>
                    </a:srgbClr>
                  </a:gs>
                </a:gsLst>
                <a:lin ang="5400000" scaled="1"/>
                <a:tileRect/>
              </a:gradFill>
              <a:effectLst>
                <a:outerShdw blurRad="50800" dist="38100" dir="5400000" rotWithShape="0">
                  <a:srgbClr val="FFFFFF">
                    <a:lumMod val="20000"/>
                    <a:alpha val="20000"/>
                  </a:srgbClr>
                </a:outerShdw>
              </a:effectLst>
            </a:endParaRPr>
          </a:p>
        </p:txBody>
      </p:sp>
      <p:sp>
        <p:nvSpPr>
          <p:cNvPr id="18" name="1-3"/>
          <p:cNvSpPr txBox="1"/>
          <p:nvPr/>
        </p:nvSpPr>
        <p:spPr>
          <a:xfrm>
            <a:off x="931778" y="256282"/>
            <a:ext cx="3775393" cy="523220"/>
          </a:xfrm>
          <a:prstGeom prst="rect">
            <a:avLst/>
          </a:prstGeom>
          <a:noFill/>
        </p:spPr>
        <p:txBody>
          <a:bodyPr wrap="none" rtlCol="0">
            <a:spAutoFit/>
          </a:bodyPr>
          <a:lstStyle>
            <a:defPPr>
              <a:defRPr lang="zh-CN"/>
            </a:defPPr>
            <a:lvl1pPr marR="0" lvl="0" indent="0" algn="ctr" fontAlgn="auto">
              <a:lnSpc>
                <a:spcPct val="100000"/>
              </a:lnSpc>
              <a:spcBef>
                <a:spcPts val="0"/>
              </a:spcBef>
              <a:spcAft>
                <a:spcPts val="0"/>
              </a:spcAft>
              <a:buClrTx/>
              <a:buSzTx/>
              <a:buFontTx/>
              <a:buNone/>
              <a:defRPr kumimoji="0" sz="6000" b="0" i="0" u="none" strike="noStrike" cap="none" spc="0" normalizeH="0" baseline="0">
                <a:ln>
                  <a:noFill/>
                </a:ln>
                <a:solidFill>
                  <a:srgbClr val="2C1F17"/>
                </a:solidFill>
                <a:effectLst/>
                <a:uLnTx/>
                <a:uFillTx/>
                <a:latin typeface="思源黑体 CN Bold" panose="020B0800000000000000" charset="-122"/>
                <a:ea typeface="思源黑体 CN Bold" panose="020B0800000000000000" charset="-122"/>
              </a:defRPr>
            </a:lvl1pPr>
          </a:lstStyle>
          <a:p>
            <a:r>
              <a:rPr lang="en-US" altLang="zh-CN" sz="2800"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rPr>
              <a:t>《</a:t>
            </a:r>
            <a:r>
              <a:rPr lang="zh-CN" altLang="en-US" sz="2800"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rPr>
              <a:t>学生公寓管理办法</a:t>
            </a:r>
            <a:r>
              <a:rPr lang="en-US" altLang="zh-CN" sz="2800"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rPr>
              <a:t>》</a:t>
            </a:r>
            <a:endParaRPr lang="zh-CN" altLang="en-US" sz="2800"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endParaRPr>
          </a:p>
        </p:txBody>
      </p:sp>
      <p:sp>
        <p:nvSpPr>
          <p:cNvPr id="24" name="1-7"/>
          <p:cNvSpPr/>
          <p:nvPr/>
        </p:nvSpPr>
        <p:spPr>
          <a:xfrm>
            <a:off x="372767" y="228673"/>
            <a:ext cx="578438" cy="578438"/>
          </a:xfrm>
          <a:prstGeom prst="ellipse">
            <a:avLst/>
          </a:prstGeom>
          <a:gradFill flip="none" rotWithShape="1">
            <a:gsLst>
              <a:gs pos="0">
                <a:schemeClr val="accent5">
                  <a:lumMod val="20000"/>
                  <a:lumOff val="80000"/>
                </a:schemeClr>
              </a:gs>
              <a:gs pos="70000">
                <a:srgbClr val="FFFFFF"/>
              </a:gs>
            </a:gsLst>
            <a:lin ang="5400000" scaled="1"/>
            <a:tileRect/>
          </a:gradFill>
          <a:ln>
            <a:noFill/>
          </a:ln>
          <a:effectLst>
            <a:outerShdw blurRad="50800" dist="38100" dir="5400000" rotWithShape="0">
              <a:srgbClr val="FFFFFF">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gradFill flip="none" rotWithShape="1">
                <a:gsLst>
                  <a:gs pos="0">
                    <a:srgbClr val="FFFFFF"/>
                  </a:gs>
                  <a:gs pos="70000">
                    <a:srgbClr val="FFFFFF">
                      <a:alpha val="80000"/>
                    </a:srgbClr>
                  </a:gs>
                </a:gsLst>
                <a:lin ang="5400000" scaled="1"/>
                <a:tileRect/>
              </a:gradFill>
              <a:effectLst>
                <a:outerShdw blurRad="50800" dist="38100" dir="5400000" rotWithShape="0">
                  <a:srgbClr val="FFFFFF">
                    <a:lumMod val="20000"/>
                    <a:alpha val="20000"/>
                  </a:srgbClr>
                </a:outerShdw>
              </a:effectLst>
            </a:endParaRPr>
          </a:p>
        </p:txBody>
      </p:sp>
      <p:sp>
        <p:nvSpPr>
          <p:cNvPr id="25" name="1-8"/>
          <p:cNvSpPr txBox="1"/>
          <p:nvPr/>
        </p:nvSpPr>
        <p:spPr>
          <a:xfrm>
            <a:off x="467013" y="256282"/>
            <a:ext cx="402674" cy="523220"/>
          </a:xfrm>
          <a:prstGeom prst="rect">
            <a:avLst/>
          </a:prstGeom>
          <a:noFill/>
        </p:spPr>
        <p:txBody>
          <a:bodyPr wrap="none" rtlCol="0">
            <a:spAutoFit/>
          </a:bodyPr>
          <a:lstStyle>
            <a:defPPr>
              <a:defRPr lang="zh-CN"/>
            </a:defPPr>
            <a:lvl1pPr marR="0" lvl="0" indent="0" algn="ctr" fontAlgn="auto">
              <a:lnSpc>
                <a:spcPct val="100000"/>
              </a:lnSpc>
              <a:spcBef>
                <a:spcPts val="0"/>
              </a:spcBef>
              <a:spcAft>
                <a:spcPts val="0"/>
              </a:spcAft>
              <a:buClrTx/>
              <a:buSzTx/>
              <a:buFontTx/>
              <a:buNone/>
              <a:defRPr kumimoji="0" sz="6000" b="0" i="0" u="none" strike="noStrike" cap="none" spc="0" normalizeH="0" baseline="0">
                <a:ln>
                  <a:noFill/>
                </a:ln>
                <a:solidFill>
                  <a:srgbClr val="2C1F17"/>
                </a:solidFill>
                <a:effectLst/>
                <a:uLnTx/>
                <a:uFillTx/>
                <a:latin typeface="思源黑体 CN Bold" panose="020B0800000000000000" charset="-122"/>
                <a:ea typeface="思源黑体 CN Bold" panose="020B0800000000000000" charset="-122"/>
              </a:defRPr>
            </a:lvl1pPr>
          </a:lstStyle>
          <a:p>
            <a:r>
              <a:rPr lang="en-US" altLang="zh-CN" sz="2800" dirty="0">
                <a:solidFill>
                  <a:srgbClr val="0079BA"/>
                </a:soli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rPr>
              <a:t>1</a:t>
            </a:r>
            <a:endParaRPr lang="zh-CN" altLang="en-US" sz="2800" dirty="0">
              <a:solidFill>
                <a:srgbClr val="0079BA"/>
              </a:soli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endParaRPr>
          </a:p>
        </p:txBody>
      </p:sp>
      <p:cxnSp>
        <p:nvCxnSpPr>
          <p:cNvPr id="3" name="1-4"/>
          <p:cNvCxnSpPr/>
          <p:nvPr/>
        </p:nvCxnSpPr>
        <p:spPr>
          <a:xfrm flipV="1">
            <a:off x="4707171" y="309612"/>
            <a:ext cx="0" cy="41656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 name="1-5"/>
          <p:cNvSpPr txBox="1"/>
          <p:nvPr/>
        </p:nvSpPr>
        <p:spPr>
          <a:xfrm>
            <a:off x="4865570" y="287059"/>
            <a:ext cx="1415772" cy="461665"/>
          </a:xfrm>
          <a:prstGeom prst="rect">
            <a:avLst/>
          </a:prstGeom>
          <a:noFill/>
        </p:spPr>
        <p:txBody>
          <a:bodyPr wrap="none" rtlCol="0">
            <a:spAutoFit/>
          </a:bodyPr>
          <a:lstStyle>
            <a:defPPr>
              <a:defRPr lang="zh-CN"/>
            </a:defPPr>
            <a:lvl1pPr marR="0" lvl="0" indent="0" algn="ctr" fontAlgn="auto">
              <a:lnSpc>
                <a:spcPct val="100000"/>
              </a:lnSpc>
              <a:spcBef>
                <a:spcPts val="0"/>
              </a:spcBef>
              <a:spcAft>
                <a:spcPts val="0"/>
              </a:spcAft>
              <a:buClrTx/>
              <a:buSzTx/>
              <a:buFontTx/>
              <a:buNone/>
              <a:defRPr kumimoji="0" sz="6000" b="0" i="0" u="none" strike="noStrike" cap="none" spc="0" normalizeH="0" baseline="0">
                <a:ln>
                  <a:noFill/>
                </a:ln>
                <a:solidFill>
                  <a:srgbClr val="2C1F17"/>
                </a:solidFill>
                <a:effectLst/>
                <a:uLnTx/>
                <a:uFillTx/>
                <a:latin typeface="思源黑体 CN Bold" panose="020B0800000000000000" charset="-122"/>
                <a:ea typeface="思源黑体 CN Bold" panose="020B0800000000000000" charset="-122"/>
              </a:defRPr>
            </a:lvl1pPr>
          </a:lstStyle>
          <a:p>
            <a:r>
              <a:rPr lang="zh-CN" altLang="en-US" sz="2400" b="1"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黑体 CN Bold" panose="020B0800000000000000" charset="-122"/>
                <a:ea typeface="思源黑体 CN Bold" panose="020B0800000000000000" charset="-122"/>
                <a:cs typeface="阿里巴巴普惠体 R" panose="00020600040101010101" pitchFamily="18" charset="-122"/>
              </a:rPr>
              <a:t>管理规范</a:t>
            </a:r>
            <a:endParaRPr lang="zh-CN" altLang="en-US" sz="2400" b="1"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黑体 CN Bold" panose="020B0800000000000000" charset="-122"/>
              <a:ea typeface="思源黑体 CN Bold" panose="020B0800000000000000" charset="-122"/>
              <a:cs typeface="阿里巴巴普惠体 R" panose="00020600040101010101" pitchFamily="18" charset="-122"/>
            </a:endParaRPr>
          </a:p>
        </p:txBody>
      </p:sp>
      <p:sp>
        <p:nvSpPr>
          <p:cNvPr id="2" name="矩形: 圆角 1"/>
          <p:cNvSpPr/>
          <p:nvPr/>
        </p:nvSpPr>
        <p:spPr>
          <a:xfrm>
            <a:off x="372767" y="1281151"/>
            <a:ext cx="11523958" cy="4805323"/>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p:cNvSpPr txBox="1"/>
          <p:nvPr/>
        </p:nvSpPr>
        <p:spPr>
          <a:xfrm>
            <a:off x="505471" y="2057260"/>
            <a:ext cx="11258549" cy="3705245"/>
          </a:xfrm>
          <a:prstGeom prst="rect">
            <a:avLst/>
          </a:prstGeom>
          <a:noFill/>
        </p:spPr>
        <p:txBody>
          <a:bodyPr wrap="square">
            <a:spAutoFit/>
          </a:bodyPr>
          <a:lstStyle/>
          <a:p>
            <a:pPr algn="just">
              <a:lnSpc>
                <a:spcPct val="130000"/>
              </a:lnSpc>
            </a:pPr>
            <a:r>
              <a:rPr lang="zh-CN" altLang="en-US" sz="2000" b="1" dirty="0">
                <a:latin typeface="宋体" panose="02010600030101010101" pitchFamily="2" charset="-122"/>
                <a:ea typeface="宋体" panose="02010600030101010101" pitchFamily="2" charset="-122"/>
                <a:cs typeface="Times New Roman" panose="02020603050405020304" pitchFamily="18" charset="0"/>
              </a:rPr>
              <a:t>    第十条 </a:t>
            </a:r>
            <a:r>
              <a:rPr lang="zh-CN" altLang="en-US" sz="2000" dirty="0">
                <a:latin typeface="宋体" panose="02010600030101010101" pitchFamily="2" charset="-122"/>
                <a:ea typeface="宋体" panose="02010600030101010101" pitchFamily="2" charset="-122"/>
                <a:cs typeface="Times New Roman" panose="02020603050405020304" pitchFamily="18" charset="0"/>
              </a:rPr>
              <a:t>安全管理</a:t>
            </a:r>
            <a:r>
              <a:rPr lang="en-US" altLang="zh-CN" sz="2000" dirty="0">
                <a:latin typeface="宋体" panose="02010600030101010101" pitchFamily="2" charset="-122"/>
                <a:ea typeface="宋体" panose="02010600030101010101" pitchFamily="2" charset="-122"/>
                <a:cs typeface="Times New Roman" panose="02020603050405020304" pitchFamily="18" charset="0"/>
              </a:rPr>
              <a:t>    </a:t>
            </a:r>
            <a:endParaRPr lang="en-US" altLang="zh-CN" sz="2000" dirty="0">
              <a:latin typeface="宋体" panose="02010600030101010101" pitchFamily="2" charset="-122"/>
              <a:ea typeface="宋体" panose="02010600030101010101" pitchFamily="2" charset="-122"/>
              <a:cs typeface="Times New Roman" panose="02020603050405020304" pitchFamily="18" charset="0"/>
            </a:endParaRPr>
          </a:p>
          <a:p>
            <a:pPr algn="just">
              <a:lnSpc>
                <a:spcPct val="130000"/>
              </a:lnSpc>
            </a:pPr>
            <a:r>
              <a:rPr lang="en-US" altLang="zh-CN" sz="2000" dirty="0">
                <a:latin typeface="宋体" panose="02010600030101010101" pitchFamily="2" charset="-122"/>
                <a:ea typeface="宋体" panose="02010600030101010101" pitchFamily="2" charset="-122"/>
                <a:cs typeface="Times New Roman" panose="02020603050405020304" pitchFamily="18" charset="0"/>
              </a:rPr>
              <a:t>    5.</a:t>
            </a:r>
            <a:r>
              <a:rPr lang="zh-CN" altLang="en-US" sz="2000" dirty="0">
                <a:latin typeface="宋体" panose="02010600030101010101" pitchFamily="2" charset="-122"/>
                <a:ea typeface="宋体" panose="02010600030101010101" pitchFamily="2" charset="-122"/>
                <a:cs typeface="Times New Roman" panose="02020603050405020304" pitchFamily="18" charset="0"/>
              </a:rPr>
              <a:t>学生在宿舍使用的电脑、充电器、电风扇、电插排、</a:t>
            </a:r>
            <a:r>
              <a:rPr lang="en-US" altLang="zh-CN" sz="2000" dirty="0">
                <a:latin typeface="宋体" panose="02010600030101010101" pitchFamily="2" charset="-122"/>
                <a:ea typeface="宋体" panose="02010600030101010101" pitchFamily="2" charset="-122"/>
                <a:cs typeface="Times New Roman" panose="02020603050405020304" pitchFamily="18" charset="0"/>
              </a:rPr>
              <a:t>1000W</a:t>
            </a:r>
            <a:r>
              <a:rPr lang="zh-CN" altLang="en-US" sz="2000" dirty="0">
                <a:latin typeface="宋体" panose="02010600030101010101" pitchFamily="2" charset="-122"/>
                <a:ea typeface="宋体" panose="02010600030101010101" pitchFamily="2" charset="-122"/>
                <a:cs typeface="Times New Roman" panose="02020603050405020304" pitchFamily="18" charset="0"/>
              </a:rPr>
              <a:t>及以下电吹风等电器应符合国家</a:t>
            </a:r>
            <a:r>
              <a:rPr lang="en-US" altLang="zh-CN" sz="2000" dirty="0">
                <a:latin typeface="宋体" panose="02010600030101010101" pitchFamily="2" charset="-122"/>
                <a:ea typeface="宋体" panose="02010600030101010101" pitchFamily="2" charset="-122"/>
                <a:cs typeface="Times New Roman" panose="02020603050405020304" pitchFamily="18" charset="0"/>
              </a:rPr>
              <a:t>3C </a:t>
            </a:r>
            <a:r>
              <a:rPr lang="zh-CN" altLang="en-US" sz="2000" dirty="0">
                <a:latin typeface="宋体" panose="02010600030101010101" pitchFamily="2" charset="-122"/>
                <a:ea typeface="宋体" panose="02010600030101010101" pitchFamily="2" charset="-122"/>
                <a:cs typeface="Times New Roman" panose="02020603050405020304" pitchFamily="18" charset="0"/>
              </a:rPr>
              <a:t>标准，严禁使用“三无”电器、劣质电器，注意用电安全。</a:t>
            </a:r>
            <a:endParaRPr lang="zh-CN" altLang="en-US" sz="2000" dirty="0">
              <a:latin typeface="宋体" panose="02010600030101010101" pitchFamily="2" charset="-122"/>
              <a:ea typeface="宋体" panose="02010600030101010101" pitchFamily="2" charset="-122"/>
              <a:cs typeface="Times New Roman" panose="02020603050405020304" pitchFamily="18" charset="0"/>
            </a:endParaRPr>
          </a:p>
          <a:p>
            <a:pPr algn="just">
              <a:lnSpc>
                <a:spcPct val="130000"/>
              </a:lnSpc>
            </a:pPr>
            <a:r>
              <a:rPr lang="en-US" altLang="zh-CN" sz="2000" dirty="0">
                <a:latin typeface="宋体" panose="02010600030101010101" pitchFamily="2" charset="-122"/>
                <a:ea typeface="宋体" panose="02010600030101010101" pitchFamily="2" charset="-122"/>
                <a:cs typeface="Times New Roman" panose="02020603050405020304" pitchFamily="18" charset="0"/>
              </a:rPr>
              <a:t>    6.</a:t>
            </a:r>
            <a:r>
              <a:rPr lang="zh-CN" altLang="en-US" sz="2000" dirty="0">
                <a:latin typeface="宋体" panose="02010600030101010101" pitchFamily="2" charset="-122"/>
                <a:ea typeface="宋体" panose="02010600030101010101" pitchFamily="2" charset="-122"/>
                <a:cs typeface="Times New Roman" panose="02020603050405020304" pitchFamily="18" charset="0"/>
              </a:rPr>
              <a:t>严禁遮挡、破坏监控设备。</a:t>
            </a:r>
            <a:endParaRPr lang="en-US" altLang="zh-CN" sz="2000" dirty="0">
              <a:latin typeface="宋体" panose="02010600030101010101" pitchFamily="2" charset="-122"/>
              <a:ea typeface="宋体" panose="02010600030101010101" pitchFamily="2" charset="-122"/>
              <a:cs typeface="Times New Roman" panose="02020603050405020304" pitchFamily="18" charset="0"/>
            </a:endParaRPr>
          </a:p>
          <a:p>
            <a:pPr algn="just">
              <a:lnSpc>
                <a:spcPct val="130000"/>
              </a:lnSpc>
            </a:pPr>
            <a:r>
              <a:rPr lang="zh-CN" altLang="en-US" sz="2000" b="1" dirty="0">
                <a:latin typeface="宋体" panose="02010600030101010101" pitchFamily="2" charset="-122"/>
                <a:ea typeface="宋体" panose="02010600030101010101" pitchFamily="2" charset="-122"/>
                <a:cs typeface="Times New Roman" panose="02020603050405020304" pitchFamily="18" charset="0"/>
              </a:rPr>
              <a:t>    第十一条 </a:t>
            </a:r>
            <a:r>
              <a:rPr lang="zh-CN" altLang="en-US" sz="2000" dirty="0">
                <a:latin typeface="宋体" panose="02010600030101010101" pitchFamily="2" charset="-122"/>
                <a:ea typeface="宋体" panose="02010600030101010101" pitchFamily="2" charset="-122"/>
                <a:cs typeface="Times New Roman" panose="02020603050405020304" pitchFamily="18" charset="0"/>
              </a:rPr>
              <a:t>设备设施管理</a:t>
            </a:r>
            <a:endParaRPr lang="en-US" altLang="zh-CN" sz="2000" dirty="0">
              <a:latin typeface="宋体" panose="02010600030101010101" pitchFamily="2" charset="-122"/>
              <a:ea typeface="宋体" panose="02010600030101010101" pitchFamily="2" charset="-122"/>
              <a:cs typeface="Times New Roman" panose="02020603050405020304" pitchFamily="18" charset="0"/>
            </a:endParaRPr>
          </a:p>
          <a:p>
            <a:pPr algn="just">
              <a:lnSpc>
                <a:spcPct val="130000"/>
              </a:lnSpc>
            </a:pPr>
            <a:r>
              <a:rPr lang="en-US" altLang="zh-CN" sz="2000" b="0" i="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zh-CN" altLang="en-US" sz="2000" b="0" i="0" dirty="0">
                <a:solidFill>
                  <a:srgbClr val="000000"/>
                </a:solidFill>
                <a:effectLst/>
                <a:latin typeface="宋体" panose="02010600030101010101" pitchFamily="2" charset="-122"/>
                <a:ea typeface="宋体" panose="02010600030101010101" pitchFamily="2" charset="-122"/>
              </a:rPr>
              <a:t>学生公寓的家具、设备由学校统一配备、摆放。学生是宿舍家具和设备使用的直接责任人，应爱护和妥善保管家具、设备。严禁私自改线、改装、破坏设备设施，盗窃公共用电、公共用水。</a:t>
            </a:r>
            <a:endParaRPr lang="zh-CN" altLang="en-US" sz="2000" b="0" i="0" dirty="0">
              <a:solidFill>
                <a:srgbClr val="000000"/>
              </a:solidFill>
              <a:effectLst/>
              <a:latin typeface="宋体" panose="02010600030101010101" pitchFamily="2" charset="-122"/>
              <a:ea typeface="宋体" panose="02010600030101010101" pitchFamily="2" charset="-122"/>
            </a:endParaRPr>
          </a:p>
          <a:p>
            <a:pPr algn="just">
              <a:lnSpc>
                <a:spcPct val="130000"/>
              </a:lnSpc>
            </a:pPr>
            <a:endParaRPr lang="zh-CN" altLang="en-US" sz="2000" dirty="0">
              <a:latin typeface="宋体" panose="02010600030101010101" pitchFamily="2" charset="-122"/>
              <a:ea typeface="宋体" panose="02010600030101010101" pitchFamily="2" charset="-122"/>
              <a:cs typeface="Times New Roman" panose="02020603050405020304" pitchFamily="18" charset="0"/>
            </a:endParaRPr>
          </a:p>
          <a:p>
            <a:pPr algn="just">
              <a:lnSpc>
                <a:spcPct val="130000"/>
              </a:lnSpc>
            </a:pPr>
            <a:endParaRPr lang="zh-CN" altLang="en-US" sz="2400" dirty="0">
              <a:latin typeface="宋体" panose="02010600030101010101" pitchFamily="2" charset="-122"/>
              <a:ea typeface="宋体" panose="02010600030101010101" pitchFamily="2" charset="-122"/>
              <a:cs typeface="Times New Roman" panose="02020603050405020304"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1-2-1"/>
          <p:cNvPicPr>
            <a:picLocks noChangeAspect="1" noChangeArrowheads="1"/>
          </p:cNvPicPr>
          <p:nvPr/>
        </p:nvPicPr>
        <p:blipFill>
          <a:blip r:embed="rId1">
            <a:duotone>
              <a:schemeClr val="accent5">
                <a:shade val="45000"/>
                <a:satMod val="135000"/>
              </a:schemeClr>
              <a:prstClr val="white"/>
            </a:duotone>
            <a:extLst>
              <a:ext uri="{28A0092B-C50C-407E-A947-70E740481C1C}">
                <a14:useLocalDpi xmlns:a14="http://schemas.microsoft.com/office/drawing/2010/main" val="0"/>
              </a:ext>
            </a:extLst>
          </a:blip>
          <a:srcRect r="21518"/>
          <a:stretch>
            <a:fillRect/>
          </a:stretch>
        </p:blipFill>
        <p:spPr bwMode="auto">
          <a:xfrm>
            <a:off x="4865571" y="0"/>
            <a:ext cx="7326429" cy="904346"/>
          </a:xfrm>
          <a:custGeom>
            <a:avLst/>
            <a:gdLst>
              <a:gd name="connsiteX0" fmla="*/ 0 w 7326429"/>
              <a:gd name="connsiteY0" fmla="*/ 0 h 904346"/>
              <a:gd name="connsiteX1" fmla="*/ 7326429 w 7326429"/>
              <a:gd name="connsiteY1" fmla="*/ 0 h 904346"/>
              <a:gd name="connsiteX2" fmla="*/ 7326429 w 7326429"/>
              <a:gd name="connsiteY2" fmla="*/ 454025 h 904346"/>
              <a:gd name="connsiteX3" fmla="*/ 6963906 w 7326429"/>
              <a:gd name="connsiteY3" fmla="*/ 898826 h 904346"/>
              <a:gd name="connsiteX4" fmla="*/ 6909147 w 7326429"/>
              <a:gd name="connsiteY4" fmla="*/ 904346 h 904346"/>
              <a:gd name="connsiteX5" fmla="*/ 0 w 7326429"/>
              <a:gd name="connsiteY5" fmla="*/ 904346 h 904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26429" h="904346">
                <a:moveTo>
                  <a:pt x="0" y="0"/>
                </a:moveTo>
                <a:lnTo>
                  <a:pt x="7326429" y="0"/>
                </a:lnTo>
                <a:lnTo>
                  <a:pt x="7326429" y="454025"/>
                </a:lnTo>
                <a:cubicBezTo>
                  <a:pt x="7326429" y="673432"/>
                  <a:pt x="7170797" y="856490"/>
                  <a:pt x="6963906" y="898826"/>
                </a:cubicBezTo>
                <a:lnTo>
                  <a:pt x="6909147" y="904346"/>
                </a:lnTo>
                <a:lnTo>
                  <a:pt x="0" y="904346"/>
                </a:lnTo>
                <a:close/>
              </a:path>
            </a:pathLst>
          </a:custGeom>
          <a:noFill/>
          <a:effectLst/>
          <a:extLst>
            <a:ext uri="{909E8E84-426E-40DD-AFC4-6F175D3DCCD1}">
              <a14:hiddenFill xmlns:a14="http://schemas.microsoft.com/office/drawing/2010/main">
                <a:solidFill>
                  <a:srgbClr val="FFFFFF"/>
                </a:solidFill>
              </a14:hiddenFill>
            </a:ext>
          </a:extLst>
        </p:spPr>
      </p:pic>
      <p:sp>
        <p:nvSpPr>
          <p:cNvPr id="13" name="1-2-2"/>
          <p:cNvSpPr/>
          <p:nvPr/>
        </p:nvSpPr>
        <p:spPr>
          <a:xfrm flipV="1">
            <a:off x="-1523" y="0"/>
            <a:ext cx="12155486" cy="908050"/>
          </a:xfrm>
          <a:prstGeom prst="round1Rect">
            <a:avLst>
              <a:gd name="adj" fmla="val 50000"/>
            </a:avLst>
          </a:prstGeom>
          <a:gradFill flip="none" rotWithShape="1">
            <a:gsLst>
              <a:gs pos="33000">
                <a:srgbClr val="0079BA">
                  <a:alpha val="84000"/>
                </a:srgbClr>
              </a:gs>
              <a:gs pos="0">
                <a:srgbClr val="00BFE8">
                  <a:alpha val="0"/>
                </a:srgbClr>
              </a:gs>
              <a:gs pos="91000">
                <a:srgbClr val="0079BA"/>
              </a:gs>
            </a:gsLst>
            <a:lin ang="108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gradFill flip="none" rotWithShape="1">
                <a:gsLst>
                  <a:gs pos="0">
                    <a:srgbClr val="FFFFFF"/>
                  </a:gs>
                  <a:gs pos="70000">
                    <a:srgbClr val="FFFFFF">
                      <a:alpha val="80000"/>
                    </a:srgbClr>
                  </a:gs>
                </a:gsLst>
                <a:lin ang="5400000" scaled="1"/>
                <a:tileRect/>
              </a:gradFill>
              <a:effectLst>
                <a:outerShdw blurRad="50800" dist="38100" dir="5400000" rotWithShape="0">
                  <a:srgbClr val="FFFFFF">
                    <a:lumMod val="20000"/>
                    <a:alpha val="20000"/>
                  </a:srgbClr>
                </a:outerShdw>
              </a:effectLst>
            </a:endParaRPr>
          </a:p>
        </p:txBody>
      </p:sp>
      <p:sp>
        <p:nvSpPr>
          <p:cNvPr id="18" name="1-3"/>
          <p:cNvSpPr txBox="1"/>
          <p:nvPr/>
        </p:nvSpPr>
        <p:spPr>
          <a:xfrm>
            <a:off x="931778" y="256282"/>
            <a:ext cx="3775393" cy="523220"/>
          </a:xfrm>
          <a:prstGeom prst="rect">
            <a:avLst/>
          </a:prstGeom>
          <a:noFill/>
        </p:spPr>
        <p:txBody>
          <a:bodyPr wrap="none" rtlCol="0">
            <a:spAutoFit/>
          </a:bodyPr>
          <a:lstStyle>
            <a:defPPr>
              <a:defRPr lang="zh-CN"/>
            </a:defPPr>
            <a:lvl1pPr marR="0" lvl="0" indent="0" algn="ctr" fontAlgn="auto">
              <a:lnSpc>
                <a:spcPct val="100000"/>
              </a:lnSpc>
              <a:spcBef>
                <a:spcPts val="0"/>
              </a:spcBef>
              <a:spcAft>
                <a:spcPts val="0"/>
              </a:spcAft>
              <a:buClrTx/>
              <a:buSzTx/>
              <a:buFontTx/>
              <a:buNone/>
              <a:defRPr kumimoji="0" sz="6000" b="0" i="0" u="none" strike="noStrike" cap="none" spc="0" normalizeH="0" baseline="0">
                <a:ln>
                  <a:noFill/>
                </a:ln>
                <a:solidFill>
                  <a:srgbClr val="2C1F17"/>
                </a:solidFill>
                <a:effectLst/>
                <a:uLnTx/>
                <a:uFillTx/>
                <a:latin typeface="思源黑体 CN Bold" panose="020B0800000000000000" charset="-122"/>
                <a:ea typeface="思源黑体 CN Bold" panose="020B0800000000000000" charset="-122"/>
              </a:defRPr>
            </a:lvl1pPr>
          </a:lstStyle>
          <a:p>
            <a:r>
              <a:rPr lang="en-US" altLang="zh-CN" sz="2800"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rPr>
              <a:t>《</a:t>
            </a:r>
            <a:r>
              <a:rPr lang="zh-CN" altLang="en-US" sz="2800"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rPr>
              <a:t>学生公寓管理办法</a:t>
            </a:r>
            <a:r>
              <a:rPr lang="en-US" altLang="zh-CN" sz="2800"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rPr>
              <a:t>》</a:t>
            </a:r>
            <a:endParaRPr lang="zh-CN" altLang="en-US" sz="2800"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endParaRPr>
          </a:p>
        </p:txBody>
      </p:sp>
      <p:sp>
        <p:nvSpPr>
          <p:cNvPr id="24" name="1-7"/>
          <p:cNvSpPr/>
          <p:nvPr/>
        </p:nvSpPr>
        <p:spPr>
          <a:xfrm>
            <a:off x="372767" y="228673"/>
            <a:ext cx="578438" cy="578438"/>
          </a:xfrm>
          <a:prstGeom prst="ellipse">
            <a:avLst/>
          </a:prstGeom>
          <a:gradFill flip="none" rotWithShape="1">
            <a:gsLst>
              <a:gs pos="0">
                <a:schemeClr val="accent5">
                  <a:lumMod val="20000"/>
                  <a:lumOff val="80000"/>
                </a:schemeClr>
              </a:gs>
              <a:gs pos="70000">
                <a:srgbClr val="FFFFFF"/>
              </a:gs>
            </a:gsLst>
            <a:lin ang="5400000" scaled="1"/>
            <a:tileRect/>
          </a:gradFill>
          <a:ln>
            <a:noFill/>
          </a:ln>
          <a:effectLst>
            <a:outerShdw blurRad="50800" dist="38100" dir="5400000" rotWithShape="0">
              <a:srgbClr val="FFFFFF">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gradFill flip="none" rotWithShape="1">
                <a:gsLst>
                  <a:gs pos="0">
                    <a:srgbClr val="FFFFFF"/>
                  </a:gs>
                  <a:gs pos="70000">
                    <a:srgbClr val="FFFFFF">
                      <a:alpha val="80000"/>
                    </a:srgbClr>
                  </a:gs>
                </a:gsLst>
                <a:lin ang="5400000" scaled="1"/>
                <a:tileRect/>
              </a:gradFill>
              <a:effectLst>
                <a:outerShdw blurRad="50800" dist="38100" dir="5400000" rotWithShape="0">
                  <a:srgbClr val="FFFFFF">
                    <a:lumMod val="20000"/>
                    <a:alpha val="20000"/>
                  </a:srgbClr>
                </a:outerShdw>
              </a:effectLst>
            </a:endParaRPr>
          </a:p>
        </p:txBody>
      </p:sp>
      <p:sp>
        <p:nvSpPr>
          <p:cNvPr id="25" name="1-8"/>
          <p:cNvSpPr txBox="1"/>
          <p:nvPr/>
        </p:nvSpPr>
        <p:spPr>
          <a:xfrm>
            <a:off x="467013" y="256282"/>
            <a:ext cx="402674" cy="523220"/>
          </a:xfrm>
          <a:prstGeom prst="rect">
            <a:avLst/>
          </a:prstGeom>
          <a:noFill/>
        </p:spPr>
        <p:txBody>
          <a:bodyPr wrap="none" rtlCol="0">
            <a:spAutoFit/>
          </a:bodyPr>
          <a:lstStyle>
            <a:defPPr>
              <a:defRPr lang="zh-CN"/>
            </a:defPPr>
            <a:lvl1pPr marR="0" lvl="0" indent="0" algn="ctr" fontAlgn="auto">
              <a:lnSpc>
                <a:spcPct val="100000"/>
              </a:lnSpc>
              <a:spcBef>
                <a:spcPts val="0"/>
              </a:spcBef>
              <a:spcAft>
                <a:spcPts val="0"/>
              </a:spcAft>
              <a:buClrTx/>
              <a:buSzTx/>
              <a:buFontTx/>
              <a:buNone/>
              <a:defRPr kumimoji="0" sz="6000" b="0" i="0" u="none" strike="noStrike" cap="none" spc="0" normalizeH="0" baseline="0">
                <a:ln>
                  <a:noFill/>
                </a:ln>
                <a:solidFill>
                  <a:srgbClr val="2C1F17"/>
                </a:solidFill>
                <a:effectLst/>
                <a:uLnTx/>
                <a:uFillTx/>
                <a:latin typeface="思源黑体 CN Bold" panose="020B0800000000000000" charset="-122"/>
                <a:ea typeface="思源黑体 CN Bold" panose="020B0800000000000000" charset="-122"/>
              </a:defRPr>
            </a:lvl1pPr>
          </a:lstStyle>
          <a:p>
            <a:r>
              <a:rPr lang="en-US" altLang="zh-CN" sz="2800" dirty="0">
                <a:solidFill>
                  <a:srgbClr val="0079BA"/>
                </a:soli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rPr>
              <a:t>1</a:t>
            </a:r>
            <a:endParaRPr lang="zh-CN" altLang="en-US" sz="2800" dirty="0">
              <a:solidFill>
                <a:srgbClr val="0079BA"/>
              </a:soli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endParaRPr>
          </a:p>
        </p:txBody>
      </p:sp>
      <p:cxnSp>
        <p:nvCxnSpPr>
          <p:cNvPr id="3" name="1-4"/>
          <p:cNvCxnSpPr/>
          <p:nvPr/>
        </p:nvCxnSpPr>
        <p:spPr>
          <a:xfrm flipV="1">
            <a:off x="4707171" y="309612"/>
            <a:ext cx="0" cy="41656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 name="1-5"/>
          <p:cNvSpPr txBox="1"/>
          <p:nvPr/>
        </p:nvSpPr>
        <p:spPr>
          <a:xfrm>
            <a:off x="4865570" y="287059"/>
            <a:ext cx="1415772" cy="461665"/>
          </a:xfrm>
          <a:prstGeom prst="rect">
            <a:avLst/>
          </a:prstGeom>
          <a:noFill/>
        </p:spPr>
        <p:txBody>
          <a:bodyPr wrap="none" rtlCol="0">
            <a:spAutoFit/>
          </a:bodyPr>
          <a:lstStyle>
            <a:defPPr>
              <a:defRPr lang="zh-CN"/>
            </a:defPPr>
            <a:lvl1pPr marR="0" lvl="0" indent="0" algn="ctr" fontAlgn="auto">
              <a:lnSpc>
                <a:spcPct val="100000"/>
              </a:lnSpc>
              <a:spcBef>
                <a:spcPts val="0"/>
              </a:spcBef>
              <a:spcAft>
                <a:spcPts val="0"/>
              </a:spcAft>
              <a:buClrTx/>
              <a:buSzTx/>
              <a:buFontTx/>
              <a:buNone/>
              <a:defRPr kumimoji="0" sz="6000" b="0" i="0" u="none" strike="noStrike" cap="none" spc="0" normalizeH="0" baseline="0">
                <a:ln>
                  <a:noFill/>
                </a:ln>
                <a:solidFill>
                  <a:srgbClr val="2C1F17"/>
                </a:solidFill>
                <a:effectLst/>
                <a:uLnTx/>
                <a:uFillTx/>
                <a:latin typeface="思源黑体 CN Bold" panose="020B0800000000000000" charset="-122"/>
                <a:ea typeface="思源黑体 CN Bold" panose="020B0800000000000000" charset="-122"/>
              </a:defRPr>
            </a:lvl1pPr>
          </a:lstStyle>
          <a:p>
            <a:r>
              <a:rPr lang="zh-CN" altLang="en-US" sz="2400" b="1"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黑体 CN Bold" panose="020B0800000000000000" charset="-122"/>
                <a:ea typeface="思源黑体 CN Bold" panose="020B0800000000000000" charset="-122"/>
                <a:cs typeface="阿里巴巴普惠体 R" panose="00020600040101010101" pitchFamily="18" charset="-122"/>
              </a:rPr>
              <a:t>管理规范</a:t>
            </a:r>
            <a:endParaRPr lang="zh-CN" altLang="en-US" sz="2400" b="1"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黑体 CN Bold" panose="020B0800000000000000" charset="-122"/>
              <a:ea typeface="思源黑体 CN Bold" panose="020B0800000000000000" charset="-122"/>
              <a:cs typeface="阿里巴巴普惠体 R" panose="00020600040101010101" pitchFamily="18" charset="-122"/>
            </a:endParaRPr>
          </a:p>
        </p:txBody>
      </p:sp>
      <p:sp>
        <p:nvSpPr>
          <p:cNvPr id="2" name="矩形: 圆角 1"/>
          <p:cNvSpPr/>
          <p:nvPr/>
        </p:nvSpPr>
        <p:spPr>
          <a:xfrm>
            <a:off x="372767" y="1066561"/>
            <a:ext cx="11523958" cy="5019913"/>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p:cNvSpPr txBox="1"/>
          <p:nvPr/>
        </p:nvSpPr>
        <p:spPr>
          <a:xfrm>
            <a:off x="505471" y="1133019"/>
            <a:ext cx="11258549" cy="5305683"/>
          </a:xfrm>
          <a:prstGeom prst="rect">
            <a:avLst/>
          </a:prstGeom>
          <a:noFill/>
        </p:spPr>
        <p:txBody>
          <a:bodyPr wrap="square">
            <a:spAutoFit/>
          </a:bodyPr>
          <a:lstStyle/>
          <a:p>
            <a:pPr algn="just">
              <a:lnSpc>
                <a:spcPct val="130000"/>
              </a:lnSpc>
            </a:pPr>
            <a:r>
              <a:rPr lang="zh-CN" altLang="en-US" sz="2000" b="1" dirty="0">
                <a:latin typeface="宋体" panose="02010600030101010101" pitchFamily="2" charset="-122"/>
                <a:ea typeface="宋体" panose="02010600030101010101" pitchFamily="2" charset="-122"/>
                <a:cs typeface="Times New Roman" panose="02020603050405020304" pitchFamily="18" charset="0"/>
              </a:rPr>
              <a:t>    第十二条 </a:t>
            </a:r>
            <a:r>
              <a:rPr lang="zh-CN" altLang="en-US" sz="2000" dirty="0">
                <a:latin typeface="宋体" panose="02010600030101010101" pitchFamily="2" charset="-122"/>
                <a:ea typeface="宋体" panose="02010600030101010101" pitchFamily="2" charset="-122"/>
                <a:cs typeface="Times New Roman" panose="02020603050405020304" pitchFamily="18" charset="0"/>
              </a:rPr>
              <a:t>处分与处理</a:t>
            </a:r>
            <a:r>
              <a:rPr lang="en-US" altLang="zh-CN" sz="2000" dirty="0">
                <a:latin typeface="宋体" panose="02010600030101010101" pitchFamily="2" charset="-122"/>
                <a:ea typeface="宋体" panose="02010600030101010101" pitchFamily="2" charset="-122"/>
                <a:cs typeface="Times New Roman" panose="02020603050405020304" pitchFamily="18" charset="0"/>
              </a:rPr>
              <a:t>    </a:t>
            </a:r>
            <a:endParaRPr lang="en-US" altLang="zh-CN" sz="2000" dirty="0">
              <a:latin typeface="宋体" panose="02010600030101010101" pitchFamily="2" charset="-122"/>
              <a:ea typeface="宋体" panose="02010600030101010101" pitchFamily="2" charset="-122"/>
              <a:cs typeface="Times New Roman" panose="02020603050405020304" pitchFamily="18" charset="0"/>
            </a:endParaRPr>
          </a:p>
          <a:p>
            <a:pPr algn="just">
              <a:lnSpc>
                <a:spcPct val="130000"/>
              </a:lnSpc>
            </a:pPr>
            <a:r>
              <a:rPr lang="en-US" altLang="zh-CN" sz="2000" dirty="0">
                <a:latin typeface="宋体" panose="02010600030101010101" pitchFamily="2" charset="-122"/>
                <a:ea typeface="宋体" panose="02010600030101010101" pitchFamily="2" charset="-122"/>
                <a:cs typeface="Times New Roman" panose="02020603050405020304" pitchFamily="18" charset="0"/>
              </a:rPr>
              <a:t>    1.</a:t>
            </a:r>
            <a:r>
              <a:rPr lang="zh-CN" altLang="en-US" sz="2000" dirty="0">
                <a:latin typeface="宋体" panose="02010600030101010101" pitchFamily="2" charset="-122"/>
                <a:ea typeface="宋体" panose="02010600030101010101" pitchFamily="2" charset="-122"/>
                <a:cs typeface="Times New Roman" panose="02020603050405020304" pitchFamily="18" charset="0"/>
              </a:rPr>
              <a:t>有下列行为之一的学生，视其情节轻重，</a:t>
            </a:r>
            <a:r>
              <a:rPr lang="zh-CN" altLang="en-US" sz="2000" b="1" dirty="0">
                <a:solidFill>
                  <a:srgbClr val="FF0000"/>
                </a:solidFill>
                <a:latin typeface="宋体" panose="02010600030101010101" pitchFamily="2" charset="-122"/>
                <a:ea typeface="宋体" panose="02010600030101010101" pitchFamily="2" charset="-122"/>
                <a:cs typeface="Times New Roman" panose="02020603050405020304" pitchFamily="18" charset="0"/>
              </a:rPr>
              <a:t>给予警告以上处分</a:t>
            </a:r>
            <a:r>
              <a:rPr lang="zh-CN" altLang="en-US" sz="2000" dirty="0">
                <a:latin typeface="宋体" panose="02010600030101010101" pitchFamily="2" charset="-122"/>
                <a:ea typeface="宋体" panose="02010600030101010101" pitchFamily="2" charset="-122"/>
                <a:cs typeface="Times New Roman" panose="02020603050405020304" pitchFamily="18" charset="0"/>
              </a:rPr>
              <a:t>。触犯国家有关法律、法规的，依法移送公安机关。</a:t>
            </a:r>
            <a:endParaRPr lang="zh-CN" altLang="en-US" sz="2000" dirty="0">
              <a:latin typeface="宋体" panose="02010600030101010101" pitchFamily="2" charset="-122"/>
              <a:ea typeface="宋体" panose="02010600030101010101" pitchFamily="2" charset="-122"/>
              <a:cs typeface="Times New Roman" panose="02020603050405020304" pitchFamily="18" charset="0"/>
            </a:endParaRPr>
          </a:p>
          <a:p>
            <a:pPr algn="just">
              <a:lnSpc>
                <a:spcPct val="130000"/>
              </a:lnSpc>
            </a:pPr>
            <a:r>
              <a:rPr lang="zh-CN" altLang="en-US" sz="2000" dirty="0">
                <a:latin typeface="宋体" panose="02010600030101010101" pitchFamily="2" charset="-122"/>
                <a:ea typeface="宋体" panose="02010600030101010101" pitchFamily="2" charset="-122"/>
                <a:cs typeface="Times New Roman" panose="02020603050405020304" pitchFamily="18" charset="0"/>
              </a:rPr>
              <a:t>   （</a:t>
            </a:r>
            <a:r>
              <a:rPr lang="en-US" altLang="zh-CN" sz="2000" dirty="0">
                <a:latin typeface="宋体" panose="02010600030101010101" pitchFamily="2" charset="-122"/>
                <a:ea typeface="宋体" panose="02010600030101010101" pitchFamily="2" charset="-122"/>
                <a:cs typeface="Times New Roman" panose="02020603050405020304" pitchFamily="18" charset="0"/>
              </a:rPr>
              <a:t>1</a:t>
            </a:r>
            <a:r>
              <a:rPr lang="zh-CN" altLang="en-US" sz="2000" dirty="0">
                <a:latin typeface="宋体" panose="02010600030101010101" pitchFamily="2" charset="-122"/>
                <a:ea typeface="宋体" panose="02010600030101010101" pitchFamily="2" charset="-122"/>
                <a:cs typeface="Times New Roman" panose="02020603050405020304" pitchFamily="18" charset="0"/>
              </a:rPr>
              <a:t>）在宿舍内存放或使用违章电器（</a:t>
            </a:r>
            <a:r>
              <a:rPr lang="zh-CN" altLang="en-US" sz="2000" b="1" dirty="0">
                <a:solidFill>
                  <a:srgbClr val="FF0000"/>
                </a:solidFill>
                <a:latin typeface="宋体" panose="02010600030101010101" pitchFamily="2" charset="-122"/>
                <a:ea typeface="宋体" panose="02010600030101010101" pitchFamily="2" charset="-122"/>
                <a:cs typeface="Times New Roman" panose="02020603050405020304" pitchFamily="18" charset="0"/>
              </a:rPr>
              <a:t>包括但不限于</a:t>
            </a:r>
            <a:r>
              <a:rPr lang="zh-CN" altLang="en-US" sz="2000" dirty="0">
                <a:latin typeface="宋体" panose="02010600030101010101" pitchFamily="2" charset="-122"/>
                <a:ea typeface="宋体" panose="02010600030101010101" pitchFamily="2" charset="-122"/>
                <a:cs typeface="Times New Roman" panose="02020603050405020304" pitchFamily="18" charset="0"/>
              </a:rPr>
              <a:t>： 热得快、烧水壶、电炉、</a:t>
            </a:r>
            <a:r>
              <a:rPr lang="zh-CN" altLang="en-US" sz="2000" b="1" dirty="0">
                <a:solidFill>
                  <a:srgbClr val="FF0000"/>
                </a:solidFill>
                <a:latin typeface="宋体" panose="02010600030101010101" pitchFamily="2" charset="-122"/>
                <a:ea typeface="宋体" panose="02010600030101010101" pitchFamily="2" charset="-122"/>
                <a:cs typeface="Times New Roman" panose="02020603050405020304" pitchFamily="18" charset="0"/>
              </a:rPr>
              <a:t>电磁炉</a:t>
            </a:r>
            <a:r>
              <a:rPr lang="zh-CN" altLang="en-US" sz="2000" dirty="0">
                <a:latin typeface="宋体" panose="02010600030101010101" pitchFamily="2" charset="-122"/>
                <a:ea typeface="宋体" panose="02010600030101010101" pitchFamily="2" charset="-122"/>
                <a:cs typeface="Times New Roman" panose="02020603050405020304" pitchFamily="18" charset="0"/>
              </a:rPr>
              <a:t>、</a:t>
            </a:r>
            <a:r>
              <a:rPr lang="zh-CN" altLang="en-US" sz="2000" b="1" dirty="0">
                <a:solidFill>
                  <a:srgbClr val="FF0000"/>
                </a:solidFill>
                <a:latin typeface="宋体" panose="02010600030101010101" pitchFamily="2" charset="-122"/>
                <a:ea typeface="宋体" panose="02010600030101010101" pitchFamily="2" charset="-122"/>
                <a:cs typeface="Times New Roman" panose="02020603050405020304" pitchFamily="18" charset="0"/>
              </a:rPr>
              <a:t>电饭煲</a:t>
            </a:r>
            <a:r>
              <a:rPr lang="zh-CN" altLang="en-US" sz="2000" dirty="0">
                <a:latin typeface="宋体" panose="02010600030101010101" pitchFamily="2" charset="-122"/>
                <a:ea typeface="宋体" panose="02010600030101010101" pitchFamily="2" charset="-122"/>
                <a:cs typeface="Times New Roman" panose="02020603050405020304" pitchFamily="18" charset="0"/>
              </a:rPr>
              <a:t>、电炒锅、电取暖器、豆浆机、电熨斗、烤鞋器、电热毯、电热杯、酸奶机、咖啡机、蒸蛋器、</a:t>
            </a:r>
            <a:r>
              <a:rPr lang="zh-CN" altLang="en-US" sz="2000" b="1" dirty="0">
                <a:solidFill>
                  <a:srgbClr val="FF0000"/>
                </a:solidFill>
                <a:latin typeface="宋体" panose="02010600030101010101" pitchFamily="2" charset="-122"/>
                <a:ea typeface="宋体" panose="02010600030101010101" pitchFamily="2" charset="-122"/>
                <a:cs typeface="Times New Roman" panose="02020603050405020304" pitchFamily="18" charset="0"/>
              </a:rPr>
              <a:t>电夹板</a:t>
            </a:r>
            <a:r>
              <a:rPr lang="zh-CN" altLang="en-US" sz="2000" dirty="0">
                <a:latin typeface="宋体" panose="02010600030101010101" pitchFamily="2" charset="-122"/>
                <a:ea typeface="宋体" panose="02010600030101010101" pitchFamily="2" charset="-122"/>
                <a:cs typeface="Times New Roman" panose="02020603050405020304" pitchFamily="18" charset="0"/>
              </a:rPr>
              <a:t>、</a:t>
            </a:r>
            <a:r>
              <a:rPr lang="zh-CN" altLang="en-US" sz="2000" b="1" dirty="0">
                <a:solidFill>
                  <a:srgbClr val="FF0000"/>
                </a:solidFill>
                <a:latin typeface="宋体" panose="02010600030101010101" pitchFamily="2" charset="-122"/>
                <a:ea typeface="宋体" panose="02010600030101010101" pitchFamily="2" charset="-122"/>
                <a:cs typeface="Times New Roman" panose="02020603050405020304" pitchFamily="18" charset="0"/>
              </a:rPr>
              <a:t>卷发棒</a:t>
            </a:r>
            <a:r>
              <a:rPr lang="zh-CN" altLang="en-US" sz="2000" dirty="0">
                <a:latin typeface="宋体" panose="02010600030101010101" pitchFamily="2" charset="-122"/>
                <a:ea typeface="宋体" panose="02010600030101010101" pitchFamily="2" charset="-122"/>
                <a:cs typeface="Times New Roman" panose="02020603050405020304" pitchFamily="18" charset="0"/>
              </a:rPr>
              <a:t>、微波炉、</a:t>
            </a:r>
            <a:r>
              <a:rPr lang="en-US" altLang="zh-CN" sz="2000" b="1" dirty="0">
                <a:solidFill>
                  <a:srgbClr val="FF0000"/>
                </a:solidFill>
                <a:latin typeface="宋体" panose="02010600030101010101" pitchFamily="2" charset="-122"/>
                <a:ea typeface="宋体" panose="02010600030101010101" pitchFamily="2" charset="-122"/>
                <a:cs typeface="Times New Roman" panose="02020603050405020304" pitchFamily="18" charset="0"/>
              </a:rPr>
              <a:t>1000W </a:t>
            </a:r>
            <a:r>
              <a:rPr lang="zh-CN" altLang="en-US" sz="2000" b="1" dirty="0">
                <a:solidFill>
                  <a:srgbClr val="FF0000"/>
                </a:solidFill>
                <a:latin typeface="宋体" panose="02010600030101010101" pitchFamily="2" charset="-122"/>
                <a:ea typeface="宋体" panose="02010600030101010101" pitchFamily="2" charset="-122"/>
                <a:cs typeface="Times New Roman" panose="02020603050405020304" pitchFamily="18" charset="0"/>
              </a:rPr>
              <a:t>以上电吹风</a:t>
            </a:r>
            <a:r>
              <a:rPr lang="zh-CN" altLang="en-US" sz="2000" dirty="0">
                <a:latin typeface="宋体" panose="02010600030101010101" pitchFamily="2" charset="-122"/>
                <a:ea typeface="宋体" panose="02010600030101010101" pitchFamily="2" charset="-122"/>
                <a:cs typeface="Times New Roman" panose="02020603050405020304" pitchFamily="18" charset="0"/>
              </a:rPr>
              <a:t>等电热电器）的；</a:t>
            </a:r>
            <a:endParaRPr lang="zh-CN" altLang="en-US" sz="2000" dirty="0">
              <a:latin typeface="宋体" panose="02010600030101010101" pitchFamily="2" charset="-122"/>
              <a:ea typeface="宋体" panose="02010600030101010101" pitchFamily="2" charset="-122"/>
              <a:cs typeface="Times New Roman" panose="02020603050405020304" pitchFamily="18" charset="0"/>
            </a:endParaRPr>
          </a:p>
          <a:p>
            <a:pPr algn="just">
              <a:lnSpc>
                <a:spcPct val="130000"/>
              </a:lnSpc>
            </a:pPr>
            <a:r>
              <a:rPr lang="zh-CN" altLang="en-US" sz="2000" dirty="0">
                <a:latin typeface="宋体" panose="02010600030101010101" pitchFamily="2" charset="-122"/>
                <a:ea typeface="宋体" panose="02010600030101010101" pitchFamily="2" charset="-122"/>
                <a:cs typeface="Times New Roman" panose="02020603050405020304" pitchFamily="18" charset="0"/>
              </a:rPr>
              <a:t>留学生公寓学校标配的电器不属于违章电器。</a:t>
            </a:r>
            <a:endParaRPr lang="zh-CN" altLang="en-US" sz="2000" dirty="0">
              <a:latin typeface="宋体" panose="02010600030101010101" pitchFamily="2" charset="-122"/>
              <a:ea typeface="宋体" panose="02010600030101010101" pitchFamily="2" charset="-122"/>
              <a:cs typeface="Times New Roman" panose="02020603050405020304" pitchFamily="18" charset="0"/>
            </a:endParaRPr>
          </a:p>
          <a:p>
            <a:pPr algn="just">
              <a:lnSpc>
                <a:spcPct val="130000"/>
              </a:lnSpc>
            </a:pPr>
            <a:r>
              <a:rPr lang="zh-CN" altLang="en-US" sz="2000" dirty="0">
                <a:latin typeface="宋体" panose="02010600030101010101" pitchFamily="2" charset="-122"/>
                <a:ea typeface="宋体" panose="02010600030101010101" pitchFamily="2" charset="-122"/>
                <a:cs typeface="Times New Roman" panose="02020603050405020304" pitchFamily="18" charset="0"/>
              </a:rPr>
              <a:t>   （</a:t>
            </a:r>
            <a:r>
              <a:rPr lang="en-US" altLang="zh-CN" sz="2000" dirty="0">
                <a:latin typeface="宋体" panose="02010600030101010101" pitchFamily="2" charset="-122"/>
                <a:ea typeface="宋体" panose="02010600030101010101" pitchFamily="2" charset="-122"/>
                <a:cs typeface="Times New Roman" panose="02020603050405020304" pitchFamily="18" charset="0"/>
              </a:rPr>
              <a:t>2</a:t>
            </a:r>
            <a:r>
              <a:rPr lang="zh-CN" altLang="en-US" sz="2000" dirty="0">
                <a:latin typeface="宋体" panose="02010600030101010101" pitchFamily="2" charset="-122"/>
                <a:ea typeface="宋体" panose="02010600030101010101" pitchFamily="2" charset="-122"/>
                <a:cs typeface="Times New Roman" panose="02020603050405020304" pitchFamily="18" charset="0"/>
              </a:rPr>
              <a:t>）在宿舍使用明火（含酒精炉、蜡烛、蚊香等）的；</a:t>
            </a:r>
            <a:endParaRPr lang="zh-CN" altLang="en-US" sz="2000" dirty="0">
              <a:latin typeface="宋体" panose="02010600030101010101" pitchFamily="2" charset="-122"/>
              <a:ea typeface="宋体" panose="02010600030101010101" pitchFamily="2" charset="-122"/>
              <a:cs typeface="Times New Roman" panose="02020603050405020304" pitchFamily="18" charset="0"/>
            </a:endParaRPr>
          </a:p>
          <a:p>
            <a:pPr algn="just">
              <a:lnSpc>
                <a:spcPct val="130000"/>
              </a:lnSpc>
            </a:pPr>
            <a:r>
              <a:rPr lang="zh-CN" altLang="en-US" sz="2000" dirty="0">
                <a:latin typeface="宋体" panose="02010600030101010101" pitchFamily="2" charset="-122"/>
                <a:ea typeface="宋体" panose="02010600030101010101" pitchFamily="2" charset="-122"/>
                <a:cs typeface="Times New Roman" panose="02020603050405020304" pitchFamily="18" charset="0"/>
              </a:rPr>
              <a:t>   （</a:t>
            </a:r>
            <a:r>
              <a:rPr lang="en-US" altLang="zh-CN" sz="2000" dirty="0">
                <a:latin typeface="宋体" panose="02010600030101010101" pitchFamily="2" charset="-122"/>
                <a:ea typeface="宋体" panose="02010600030101010101" pitchFamily="2" charset="-122"/>
                <a:cs typeface="Times New Roman" panose="02020603050405020304" pitchFamily="18" charset="0"/>
              </a:rPr>
              <a:t>3</a:t>
            </a:r>
            <a:r>
              <a:rPr lang="zh-CN" altLang="en-US" sz="2000" dirty="0">
                <a:latin typeface="宋体" panose="02010600030101010101" pitchFamily="2" charset="-122"/>
                <a:ea typeface="宋体" panose="02010600030101010101" pitchFamily="2" charset="-122"/>
                <a:cs typeface="Times New Roman" panose="02020603050405020304" pitchFamily="18" charset="0"/>
              </a:rPr>
              <a:t>）私拉乱接电源，拒不整改的；</a:t>
            </a:r>
            <a:endParaRPr lang="zh-CN" altLang="en-US" sz="2000" dirty="0">
              <a:latin typeface="宋体" panose="02010600030101010101" pitchFamily="2" charset="-122"/>
              <a:ea typeface="宋体" panose="02010600030101010101" pitchFamily="2" charset="-122"/>
              <a:cs typeface="Times New Roman" panose="02020603050405020304" pitchFamily="18" charset="0"/>
            </a:endParaRPr>
          </a:p>
          <a:p>
            <a:pPr algn="just">
              <a:lnSpc>
                <a:spcPct val="130000"/>
              </a:lnSpc>
            </a:pPr>
            <a:r>
              <a:rPr lang="zh-CN" altLang="en-US" sz="2000" dirty="0">
                <a:latin typeface="宋体" panose="02010600030101010101" pitchFamily="2" charset="-122"/>
                <a:ea typeface="宋体" panose="02010600030101010101" pitchFamily="2" charset="-122"/>
                <a:cs typeface="Times New Roman" panose="02020603050405020304" pitchFamily="18" charset="0"/>
              </a:rPr>
              <a:t>   （</a:t>
            </a:r>
            <a:r>
              <a:rPr lang="en-US" altLang="zh-CN" sz="2000" dirty="0">
                <a:latin typeface="宋体" panose="02010600030101010101" pitchFamily="2" charset="-122"/>
                <a:ea typeface="宋体" panose="02010600030101010101" pitchFamily="2" charset="-122"/>
                <a:cs typeface="Times New Roman" panose="02020603050405020304" pitchFamily="18" charset="0"/>
              </a:rPr>
              <a:t>4</a:t>
            </a:r>
            <a:r>
              <a:rPr lang="zh-CN" altLang="en-US" sz="2000" dirty="0">
                <a:latin typeface="宋体" panose="02010600030101010101" pitchFamily="2" charset="-122"/>
                <a:ea typeface="宋体" panose="02010600030101010101" pitchFamily="2" charset="-122"/>
                <a:cs typeface="Times New Roman" panose="02020603050405020304" pitchFamily="18" charset="0"/>
              </a:rPr>
              <a:t>）存放易燃易爆有毒等危险品的；</a:t>
            </a:r>
            <a:endParaRPr lang="zh-CN" altLang="en-US" sz="2000" dirty="0">
              <a:latin typeface="宋体" panose="02010600030101010101" pitchFamily="2" charset="-122"/>
              <a:ea typeface="宋体" panose="02010600030101010101" pitchFamily="2" charset="-122"/>
              <a:cs typeface="Times New Roman" panose="02020603050405020304" pitchFamily="18" charset="0"/>
            </a:endParaRPr>
          </a:p>
          <a:p>
            <a:pPr algn="just">
              <a:lnSpc>
                <a:spcPct val="130000"/>
              </a:lnSpc>
            </a:pPr>
            <a:r>
              <a:rPr lang="zh-CN" altLang="en-US" sz="2000" dirty="0">
                <a:latin typeface="宋体" panose="02010600030101010101" pitchFamily="2" charset="-122"/>
                <a:ea typeface="宋体" panose="02010600030101010101" pitchFamily="2" charset="-122"/>
                <a:cs typeface="Times New Roman" panose="02020603050405020304" pitchFamily="18" charset="0"/>
              </a:rPr>
              <a:t>   （</a:t>
            </a:r>
            <a:r>
              <a:rPr lang="en-US" altLang="zh-CN" sz="2000" dirty="0">
                <a:latin typeface="宋体" panose="02010600030101010101" pitchFamily="2" charset="-122"/>
                <a:ea typeface="宋体" panose="02010600030101010101" pitchFamily="2" charset="-122"/>
                <a:cs typeface="Times New Roman" panose="02020603050405020304" pitchFamily="18" charset="0"/>
              </a:rPr>
              <a:t>5</a:t>
            </a:r>
            <a:r>
              <a:rPr lang="zh-CN" altLang="en-US" sz="2000" dirty="0">
                <a:latin typeface="宋体" panose="02010600030101010101" pitchFamily="2" charset="-122"/>
                <a:ea typeface="宋体" panose="02010600030101010101" pitchFamily="2" charset="-122"/>
                <a:cs typeface="Times New Roman" panose="02020603050405020304" pitchFamily="18" charset="0"/>
              </a:rPr>
              <a:t>）存放管制刀具或其他违禁品的；</a:t>
            </a:r>
            <a:endParaRPr lang="zh-CN" altLang="en-US" sz="2000" dirty="0">
              <a:latin typeface="宋体" panose="02010600030101010101" pitchFamily="2" charset="-122"/>
              <a:ea typeface="宋体" panose="02010600030101010101" pitchFamily="2" charset="-122"/>
              <a:cs typeface="Times New Roman" panose="02020603050405020304" pitchFamily="18" charset="0"/>
            </a:endParaRPr>
          </a:p>
          <a:p>
            <a:pPr algn="just">
              <a:lnSpc>
                <a:spcPct val="130000"/>
              </a:lnSpc>
            </a:pPr>
            <a:r>
              <a:rPr lang="zh-CN" altLang="en-US" sz="2000" dirty="0">
                <a:latin typeface="宋体" panose="02010600030101010101" pitchFamily="2" charset="-122"/>
                <a:ea typeface="宋体" panose="02010600030101010101" pitchFamily="2" charset="-122"/>
                <a:cs typeface="Times New Roman" panose="02020603050405020304" pitchFamily="18" charset="0"/>
              </a:rPr>
              <a:t>   （</a:t>
            </a:r>
            <a:r>
              <a:rPr lang="en-US" altLang="zh-CN" sz="2000" dirty="0">
                <a:latin typeface="宋体" panose="02010600030101010101" pitchFamily="2" charset="-122"/>
                <a:ea typeface="宋体" panose="02010600030101010101" pitchFamily="2" charset="-122"/>
                <a:cs typeface="Times New Roman" panose="02020603050405020304" pitchFamily="18" charset="0"/>
              </a:rPr>
              <a:t>6</a:t>
            </a:r>
            <a:r>
              <a:rPr lang="zh-CN" altLang="en-US" sz="2000" dirty="0">
                <a:latin typeface="宋体" panose="02010600030101010101" pitchFamily="2" charset="-122"/>
                <a:ea typeface="宋体" panose="02010600030101010101" pitchFamily="2" charset="-122"/>
                <a:cs typeface="Times New Roman" panose="02020603050405020304" pitchFamily="18" charset="0"/>
              </a:rPr>
              <a:t>）饲养宠物，拒不整改的；</a:t>
            </a:r>
            <a:endParaRPr lang="zh-CN" altLang="en-US" sz="2000" dirty="0">
              <a:latin typeface="宋体" panose="02010600030101010101" pitchFamily="2" charset="-122"/>
              <a:ea typeface="宋体" panose="02010600030101010101" pitchFamily="2" charset="-122"/>
              <a:cs typeface="Times New Roman" panose="02020603050405020304" pitchFamily="18" charset="0"/>
            </a:endParaRPr>
          </a:p>
          <a:p>
            <a:pPr indent="720090" algn="just">
              <a:lnSpc>
                <a:spcPct val="130000"/>
              </a:lnSpc>
            </a:pPr>
            <a:endParaRPr lang="zh-CN" altLang="en-US" sz="2400" dirty="0">
              <a:latin typeface="宋体" panose="02010600030101010101" pitchFamily="2" charset="-122"/>
              <a:ea typeface="宋体" panose="02010600030101010101" pitchFamily="2" charset="-122"/>
              <a:cs typeface="Times New Roman" panose="02020603050405020304"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1-2-1"/>
          <p:cNvPicPr>
            <a:picLocks noChangeAspect="1" noChangeArrowheads="1"/>
          </p:cNvPicPr>
          <p:nvPr/>
        </p:nvPicPr>
        <p:blipFill>
          <a:blip r:embed="rId1">
            <a:duotone>
              <a:schemeClr val="accent5">
                <a:shade val="45000"/>
                <a:satMod val="135000"/>
              </a:schemeClr>
              <a:prstClr val="white"/>
            </a:duotone>
            <a:extLst>
              <a:ext uri="{28A0092B-C50C-407E-A947-70E740481C1C}">
                <a14:useLocalDpi xmlns:a14="http://schemas.microsoft.com/office/drawing/2010/main" val="0"/>
              </a:ext>
            </a:extLst>
          </a:blip>
          <a:srcRect r="21518"/>
          <a:stretch>
            <a:fillRect/>
          </a:stretch>
        </p:blipFill>
        <p:spPr bwMode="auto">
          <a:xfrm>
            <a:off x="4865571" y="0"/>
            <a:ext cx="7326429" cy="904346"/>
          </a:xfrm>
          <a:custGeom>
            <a:avLst/>
            <a:gdLst>
              <a:gd name="connsiteX0" fmla="*/ 0 w 7326429"/>
              <a:gd name="connsiteY0" fmla="*/ 0 h 904346"/>
              <a:gd name="connsiteX1" fmla="*/ 7326429 w 7326429"/>
              <a:gd name="connsiteY1" fmla="*/ 0 h 904346"/>
              <a:gd name="connsiteX2" fmla="*/ 7326429 w 7326429"/>
              <a:gd name="connsiteY2" fmla="*/ 454025 h 904346"/>
              <a:gd name="connsiteX3" fmla="*/ 6963906 w 7326429"/>
              <a:gd name="connsiteY3" fmla="*/ 898826 h 904346"/>
              <a:gd name="connsiteX4" fmla="*/ 6909147 w 7326429"/>
              <a:gd name="connsiteY4" fmla="*/ 904346 h 904346"/>
              <a:gd name="connsiteX5" fmla="*/ 0 w 7326429"/>
              <a:gd name="connsiteY5" fmla="*/ 904346 h 904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26429" h="904346">
                <a:moveTo>
                  <a:pt x="0" y="0"/>
                </a:moveTo>
                <a:lnTo>
                  <a:pt x="7326429" y="0"/>
                </a:lnTo>
                <a:lnTo>
                  <a:pt x="7326429" y="454025"/>
                </a:lnTo>
                <a:cubicBezTo>
                  <a:pt x="7326429" y="673432"/>
                  <a:pt x="7170797" y="856490"/>
                  <a:pt x="6963906" y="898826"/>
                </a:cubicBezTo>
                <a:lnTo>
                  <a:pt x="6909147" y="904346"/>
                </a:lnTo>
                <a:lnTo>
                  <a:pt x="0" y="904346"/>
                </a:lnTo>
                <a:close/>
              </a:path>
            </a:pathLst>
          </a:custGeom>
          <a:noFill/>
          <a:effectLst/>
          <a:extLst>
            <a:ext uri="{909E8E84-426E-40DD-AFC4-6F175D3DCCD1}">
              <a14:hiddenFill xmlns:a14="http://schemas.microsoft.com/office/drawing/2010/main">
                <a:solidFill>
                  <a:srgbClr val="FFFFFF"/>
                </a:solidFill>
              </a14:hiddenFill>
            </a:ext>
          </a:extLst>
        </p:spPr>
      </p:pic>
      <p:sp>
        <p:nvSpPr>
          <p:cNvPr id="13" name="1-2-2"/>
          <p:cNvSpPr/>
          <p:nvPr/>
        </p:nvSpPr>
        <p:spPr>
          <a:xfrm flipV="1">
            <a:off x="-1523" y="0"/>
            <a:ext cx="12155486" cy="908050"/>
          </a:xfrm>
          <a:prstGeom prst="round1Rect">
            <a:avLst>
              <a:gd name="adj" fmla="val 50000"/>
            </a:avLst>
          </a:prstGeom>
          <a:gradFill flip="none" rotWithShape="1">
            <a:gsLst>
              <a:gs pos="33000">
                <a:srgbClr val="0079BA">
                  <a:alpha val="84000"/>
                </a:srgbClr>
              </a:gs>
              <a:gs pos="0">
                <a:srgbClr val="00BFE8">
                  <a:alpha val="0"/>
                </a:srgbClr>
              </a:gs>
              <a:gs pos="91000">
                <a:srgbClr val="0079BA"/>
              </a:gs>
            </a:gsLst>
            <a:lin ang="108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gradFill flip="none" rotWithShape="1">
                <a:gsLst>
                  <a:gs pos="0">
                    <a:srgbClr val="FFFFFF"/>
                  </a:gs>
                  <a:gs pos="70000">
                    <a:srgbClr val="FFFFFF">
                      <a:alpha val="80000"/>
                    </a:srgbClr>
                  </a:gs>
                </a:gsLst>
                <a:lin ang="5400000" scaled="1"/>
                <a:tileRect/>
              </a:gradFill>
              <a:effectLst>
                <a:outerShdw blurRad="50800" dist="38100" dir="5400000" rotWithShape="0">
                  <a:srgbClr val="FFFFFF">
                    <a:lumMod val="20000"/>
                    <a:alpha val="20000"/>
                  </a:srgbClr>
                </a:outerShdw>
              </a:effectLst>
            </a:endParaRPr>
          </a:p>
        </p:txBody>
      </p:sp>
      <p:sp>
        <p:nvSpPr>
          <p:cNvPr id="18" name="1-3"/>
          <p:cNvSpPr txBox="1"/>
          <p:nvPr/>
        </p:nvSpPr>
        <p:spPr>
          <a:xfrm>
            <a:off x="931778" y="256282"/>
            <a:ext cx="3775393" cy="523220"/>
          </a:xfrm>
          <a:prstGeom prst="rect">
            <a:avLst/>
          </a:prstGeom>
          <a:noFill/>
        </p:spPr>
        <p:txBody>
          <a:bodyPr wrap="none" rtlCol="0">
            <a:spAutoFit/>
          </a:bodyPr>
          <a:lstStyle>
            <a:defPPr>
              <a:defRPr lang="zh-CN"/>
            </a:defPPr>
            <a:lvl1pPr marR="0" lvl="0" indent="0" algn="ctr" fontAlgn="auto">
              <a:lnSpc>
                <a:spcPct val="100000"/>
              </a:lnSpc>
              <a:spcBef>
                <a:spcPts val="0"/>
              </a:spcBef>
              <a:spcAft>
                <a:spcPts val="0"/>
              </a:spcAft>
              <a:buClrTx/>
              <a:buSzTx/>
              <a:buFontTx/>
              <a:buNone/>
              <a:defRPr kumimoji="0" sz="6000" b="0" i="0" u="none" strike="noStrike" cap="none" spc="0" normalizeH="0" baseline="0">
                <a:ln>
                  <a:noFill/>
                </a:ln>
                <a:solidFill>
                  <a:srgbClr val="2C1F17"/>
                </a:solidFill>
                <a:effectLst/>
                <a:uLnTx/>
                <a:uFillTx/>
                <a:latin typeface="思源黑体 CN Bold" panose="020B0800000000000000" charset="-122"/>
                <a:ea typeface="思源黑体 CN Bold" panose="020B0800000000000000" charset="-122"/>
              </a:defRPr>
            </a:lvl1pPr>
          </a:lstStyle>
          <a:p>
            <a:r>
              <a:rPr lang="en-US" altLang="zh-CN" sz="2800"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rPr>
              <a:t>《</a:t>
            </a:r>
            <a:r>
              <a:rPr lang="zh-CN" altLang="en-US" sz="2800"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rPr>
              <a:t>学生公寓管理办法</a:t>
            </a:r>
            <a:r>
              <a:rPr lang="en-US" altLang="zh-CN" sz="2800"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rPr>
              <a:t>》</a:t>
            </a:r>
            <a:endParaRPr lang="zh-CN" altLang="en-US" sz="2800"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endParaRPr>
          </a:p>
        </p:txBody>
      </p:sp>
      <p:sp>
        <p:nvSpPr>
          <p:cNvPr id="24" name="1-7"/>
          <p:cNvSpPr/>
          <p:nvPr/>
        </p:nvSpPr>
        <p:spPr>
          <a:xfrm>
            <a:off x="372767" y="228673"/>
            <a:ext cx="578438" cy="578438"/>
          </a:xfrm>
          <a:prstGeom prst="ellipse">
            <a:avLst/>
          </a:prstGeom>
          <a:gradFill flip="none" rotWithShape="1">
            <a:gsLst>
              <a:gs pos="0">
                <a:schemeClr val="accent5">
                  <a:lumMod val="20000"/>
                  <a:lumOff val="80000"/>
                </a:schemeClr>
              </a:gs>
              <a:gs pos="70000">
                <a:srgbClr val="FFFFFF"/>
              </a:gs>
            </a:gsLst>
            <a:lin ang="5400000" scaled="1"/>
            <a:tileRect/>
          </a:gradFill>
          <a:ln>
            <a:noFill/>
          </a:ln>
          <a:effectLst>
            <a:outerShdw blurRad="50800" dist="38100" dir="5400000" rotWithShape="0">
              <a:srgbClr val="FFFFFF">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gradFill flip="none" rotWithShape="1">
                <a:gsLst>
                  <a:gs pos="0">
                    <a:srgbClr val="FFFFFF"/>
                  </a:gs>
                  <a:gs pos="70000">
                    <a:srgbClr val="FFFFFF">
                      <a:alpha val="80000"/>
                    </a:srgbClr>
                  </a:gs>
                </a:gsLst>
                <a:lin ang="5400000" scaled="1"/>
                <a:tileRect/>
              </a:gradFill>
              <a:effectLst>
                <a:outerShdw blurRad="50800" dist="38100" dir="5400000" rotWithShape="0">
                  <a:srgbClr val="FFFFFF">
                    <a:lumMod val="20000"/>
                    <a:alpha val="20000"/>
                  </a:srgbClr>
                </a:outerShdw>
              </a:effectLst>
            </a:endParaRPr>
          </a:p>
        </p:txBody>
      </p:sp>
      <p:sp>
        <p:nvSpPr>
          <p:cNvPr id="25" name="1-8"/>
          <p:cNvSpPr txBox="1"/>
          <p:nvPr/>
        </p:nvSpPr>
        <p:spPr>
          <a:xfrm>
            <a:off x="467013" y="256282"/>
            <a:ext cx="402674" cy="523220"/>
          </a:xfrm>
          <a:prstGeom prst="rect">
            <a:avLst/>
          </a:prstGeom>
          <a:noFill/>
        </p:spPr>
        <p:txBody>
          <a:bodyPr wrap="none" rtlCol="0">
            <a:spAutoFit/>
          </a:bodyPr>
          <a:lstStyle>
            <a:defPPr>
              <a:defRPr lang="zh-CN"/>
            </a:defPPr>
            <a:lvl1pPr marR="0" lvl="0" indent="0" algn="ctr" fontAlgn="auto">
              <a:lnSpc>
                <a:spcPct val="100000"/>
              </a:lnSpc>
              <a:spcBef>
                <a:spcPts val="0"/>
              </a:spcBef>
              <a:spcAft>
                <a:spcPts val="0"/>
              </a:spcAft>
              <a:buClrTx/>
              <a:buSzTx/>
              <a:buFontTx/>
              <a:buNone/>
              <a:defRPr kumimoji="0" sz="6000" b="0" i="0" u="none" strike="noStrike" cap="none" spc="0" normalizeH="0" baseline="0">
                <a:ln>
                  <a:noFill/>
                </a:ln>
                <a:solidFill>
                  <a:srgbClr val="2C1F17"/>
                </a:solidFill>
                <a:effectLst/>
                <a:uLnTx/>
                <a:uFillTx/>
                <a:latin typeface="思源黑体 CN Bold" panose="020B0800000000000000" charset="-122"/>
                <a:ea typeface="思源黑体 CN Bold" panose="020B0800000000000000" charset="-122"/>
              </a:defRPr>
            </a:lvl1pPr>
          </a:lstStyle>
          <a:p>
            <a:r>
              <a:rPr lang="en-US" altLang="zh-CN" sz="2800" dirty="0">
                <a:solidFill>
                  <a:srgbClr val="0079BA"/>
                </a:soli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rPr>
              <a:t>1</a:t>
            </a:r>
            <a:endParaRPr lang="zh-CN" altLang="en-US" sz="2800" dirty="0">
              <a:solidFill>
                <a:srgbClr val="0079BA"/>
              </a:soli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endParaRPr>
          </a:p>
        </p:txBody>
      </p:sp>
      <p:cxnSp>
        <p:nvCxnSpPr>
          <p:cNvPr id="3" name="1-4"/>
          <p:cNvCxnSpPr/>
          <p:nvPr/>
        </p:nvCxnSpPr>
        <p:spPr>
          <a:xfrm flipV="1">
            <a:off x="4707171" y="309612"/>
            <a:ext cx="0" cy="41656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 name="1-5"/>
          <p:cNvSpPr txBox="1"/>
          <p:nvPr/>
        </p:nvSpPr>
        <p:spPr>
          <a:xfrm>
            <a:off x="4865570" y="287059"/>
            <a:ext cx="1415772" cy="461665"/>
          </a:xfrm>
          <a:prstGeom prst="rect">
            <a:avLst/>
          </a:prstGeom>
          <a:noFill/>
        </p:spPr>
        <p:txBody>
          <a:bodyPr wrap="none" rtlCol="0">
            <a:spAutoFit/>
          </a:bodyPr>
          <a:lstStyle>
            <a:defPPr>
              <a:defRPr lang="zh-CN"/>
            </a:defPPr>
            <a:lvl1pPr marR="0" lvl="0" indent="0" algn="ctr" fontAlgn="auto">
              <a:lnSpc>
                <a:spcPct val="100000"/>
              </a:lnSpc>
              <a:spcBef>
                <a:spcPts val="0"/>
              </a:spcBef>
              <a:spcAft>
                <a:spcPts val="0"/>
              </a:spcAft>
              <a:buClrTx/>
              <a:buSzTx/>
              <a:buFontTx/>
              <a:buNone/>
              <a:defRPr kumimoji="0" sz="6000" b="0" i="0" u="none" strike="noStrike" cap="none" spc="0" normalizeH="0" baseline="0">
                <a:ln>
                  <a:noFill/>
                </a:ln>
                <a:solidFill>
                  <a:srgbClr val="2C1F17"/>
                </a:solidFill>
                <a:effectLst/>
                <a:uLnTx/>
                <a:uFillTx/>
                <a:latin typeface="思源黑体 CN Bold" panose="020B0800000000000000" charset="-122"/>
                <a:ea typeface="思源黑体 CN Bold" panose="020B0800000000000000" charset="-122"/>
              </a:defRPr>
            </a:lvl1pPr>
          </a:lstStyle>
          <a:p>
            <a:r>
              <a:rPr lang="zh-CN" altLang="en-US" sz="2400" b="1"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黑体 CN Bold" panose="020B0800000000000000" charset="-122"/>
                <a:ea typeface="思源黑体 CN Bold" panose="020B0800000000000000" charset="-122"/>
                <a:cs typeface="阿里巴巴普惠体 R" panose="00020600040101010101" pitchFamily="18" charset="-122"/>
              </a:rPr>
              <a:t>管理规范</a:t>
            </a:r>
            <a:endParaRPr lang="zh-CN" altLang="en-US" sz="2400" b="1"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黑体 CN Bold" panose="020B0800000000000000" charset="-122"/>
              <a:ea typeface="思源黑体 CN Bold" panose="020B0800000000000000" charset="-122"/>
              <a:cs typeface="阿里巴巴普惠体 R" panose="00020600040101010101" pitchFamily="18" charset="-122"/>
            </a:endParaRPr>
          </a:p>
        </p:txBody>
      </p:sp>
      <p:sp>
        <p:nvSpPr>
          <p:cNvPr id="2" name="矩形: 圆角 1"/>
          <p:cNvSpPr/>
          <p:nvPr/>
        </p:nvSpPr>
        <p:spPr>
          <a:xfrm>
            <a:off x="372767" y="1035783"/>
            <a:ext cx="11523958" cy="5512605"/>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p:cNvSpPr txBox="1"/>
          <p:nvPr/>
        </p:nvSpPr>
        <p:spPr>
          <a:xfrm>
            <a:off x="505471" y="1089114"/>
            <a:ext cx="11258549" cy="5705793"/>
          </a:xfrm>
          <a:prstGeom prst="rect">
            <a:avLst/>
          </a:prstGeom>
          <a:noFill/>
        </p:spPr>
        <p:txBody>
          <a:bodyPr wrap="square">
            <a:spAutoFit/>
          </a:bodyPr>
          <a:lstStyle/>
          <a:p>
            <a:pPr algn="just">
              <a:lnSpc>
                <a:spcPct val="130000"/>
              </a:lnSpc>
            </a:pPr>
            <a:r>
              <a:rPr lang="zh-CN" altLang="en-US" sz="2000" b="1" dirty="0">
                <a:latin typeface="宋体" panose="02010600030101010101" pitchFamily="2" charset="-122"/>
                <a:ea typeface="宋体" panose="02010600030101010101" pitchFamily="2" charset="-122"/>
                <a:cs typeface="Times New Roman" panose="02020603050405020304" pitchFamily="18" charset="0"/>
              </a:rPr>
              <a:t>    第十二条 </a:t>
            </a:r>
            <a:r>
              <a:rPr lang="zh-CN" altLang="en-US" sz="2000" dirty="0">
                <a:latin typeface="宋体" panose="02010600030101010101" pitchFamily="2" charset="-122"/>
                <a:ea typeface="宋体" panose="02010600030101010101" pitchFamily="2" charset="-122"/>
                <a:cs typeface="Times New Roman" panose="02020603050405020304" pitchFamily="18" charset="0"/>
              </a:rPr>
              <a:t>处分与处理</a:t>
            </a:r>
            <a:r>
              <a:rPr lang="en-US" altLang="zh-CN" sz="2000" dirty="0">
                <a:latin typeface="宋体" panose="02010600030101010101" pitchFamily="2" charset="-122"/>
                <a:ea typeface="宋体" panose="02010600030101010101" pitchFamily="2" charset="-122"/>
                <a:cs typeface="Times New Roman" panose="02020603050405020304" pitchFamily="18" charset="0"/>
              </a:rPr>
              <a:t>    </a:t>
            </a:r>
            <a:endParaRPr lang="en-US" altLang="zh-CN" sz="2000" dirty="0">
              <a:latin typeface="宋体" panose="02010600030101010101" pitchFamily="2" charset="-122"/>
              <a:ea typeface="宋体" panose="02010600030101010101" pitchFamily="2" charset="-122"/>
              <a:cs typeface="Times New Roman" panose="02020603050405020304" pitchFamily="18" charset="0"/>
            </a:endParaRPr>
          </a:p>
          <a:p>
            <a:pPr algn="just">
              <a:lnSpc>
                <a:spcPct val="130000"/>
              </a:lnSpc>
            </a:pPr>
            <a:r>
              <a:rPr lang="en-US" altLang="zh-CN" sz="2000" dirty="0">
                <a:latin typeface="宋体" panose="02010600030101010101" pitchFamily="2" charset="-122"/>
                <a:ea typeface="宋体" panose="02010600030101010101" pitchFamily="2" charset="-122"/>
                <a:cs typeface="Times New Roman" panose="02020603050405020304" pitchFamily="18" charset="0"/>
              </a:rPr>
              <a:t>   </a:t>
            </a:r>
            <a:r>
              <a:rPr lang="zh-CN" altLang="en-US" sz="2000" dirty="0">
                <a:latin typeface="宋体" panose="02010600030101010101" pitchFamily="2" charset="-122"/>
                <a:ea typeface="宋体" panose="02010600030101010101" pitchFamily="2" charset="-122"/>
                <a:cs typeface="Times New Roman" panose="02020603050405020304" pitchFamily="18" charset="0"/>
              </a:rPr>
              <a:t>（</a:t>
            </a:r>
            <a:r>
              <a:rPr lang="en-US" altLang="zh-CN" sz="2000" dirty="0">
                <a:latin typeface="宋体" panose="02010600030101010101" pitchFamily="2" charset="-122"/>
                <a:ea typeface="宋体" panose="02010600030101010101" pitchFamily="2" charset="-122"/>
                <a:cs typeface="Times New Roman" panose="02020603050405020304" pitchFamily="18" charset="0"/>
              </a:rPr>
              <a:t>7</a:t>
            </a:r>
            <a:r>
              <a:rPr lang="zh-CN" altLang="en-US" sz="2000" dirty="0">
                <a:latin typeface="宋体" panose="02010600030101010101" pitchFamily="2" charset="-122"/>
                <a:ea typeface="宋体" panose="02010600030101010101" pitchFamily="2" charset="-122"/>
                <a:cs typeface="Times New Roman" panose="02020603050405020304" pitchFamily="18" charset="0"/>
              </a:rPr>
              <a:t>）</a:t>
            </a:r>
            <a:r>
              <a:rPr lang="zh-CN" altLang="en-US" sz="2000" b="1" dirty="0">
                <a:solidFill>
                  <a:srgbClr val="FF0000"/>
                </a:solidFill>
                <a:latin typeface="宋体" panose="02010600030101010101" pitchFamily="2" charset="-122"/>
                <a:ea typeface="宋体" panose="02010600030101010101" pitchFamily="2" charset="-122"/>
                <a:cs typeface="Times New Roman" panose="02020603050405020304" pitchFamily="18" charset="0"/>
              </a:rPr>
              <a:t>出租、转借床位，或留宿他人的</a:t>
            </a:r>
            <a:r>
              <a:rPr lang="zh-CN" altLang="en-US" sz="2000" dirty="0">
                <a:latin typeface="宋体" panose="02010600030101010101" pitchFamily="2" charset="-122"/>
                <a:ea typeface="宋体" panose="02010600030101010101" pitchFamily="2" charset="-122"/>
                <a:cs typeface="Times New Roman" panose="02020603050405020304" pitchFamily="18" charset="0"/>
              </a:rPr>
              <a:t>；</a:t>
            </a:r>
            <a:endParaRPr lang="zh-CN" altLang="en-US" sz="2000" dirty="0">
              <a:latin typeface="宋体" panose="02010600030101010101" pitchFamily="2" charset="-122"/>
              <a:ea typeface="宋体" panose="02010600030101010101" pitchFamily="2" charset="-122"/>
              <a:cs typeface="Times New Roman" panose="02020603050405020304" pitchFamily="18" charset="0"/>
            </a:endParaRPr>
          </a:p>
          <a:p>
            <a:pPr algn="just">
              <a:lnSpc>
                <a:spcPct val="130000"/>
              </a:lnSpc>
            </a:pPr>
            <a:r>
              <a:rPr lang="zh-CN" altLang="en-US" sz="2000" dirty="0">
                <a:latin typeface="宋体" panose="02010600030101010101" pitchFamily="2" charset="-122"/>
                <a:ea typeface="宋体" panose="02010600030101010101" pitchFamily="2" charset="-122"/>
                <a:cs typeface="Times New Roman" panose="02020603050405020304" pitchFamily="18" charset="0"/>
              </a:rPr>
              <a:t>   （</a:t>
            </a:r>
            <a:r>
              <a:rPr lang="en-US" altLang="zh-CN" sz="2000" dirty="0">
                <a:latin typeface="宋体" panose="02010600030101010101" pitchFamily="2" charset="-122"/>
                <a:ea typeface="宋体" panose="02010600030101010101" pitchFamily="2" charset="-122"/>
                <a:cs typeface="Times New Roman" panose="02020603050405020304" pitchFamily="18" charset="0"/>
              </a:rPr>
              <a:t>8</a:t>
            </a:r>
            <a:r>
              <a:rPr lang="zh-CN" altLang="en-US" sz="2000" dirty="0">
                <a:latin typeface="宋体" panose="02010600030101010101" pitchFamily="2" charset="-122"/>
                <a:ea typeface="宋体" panose="02010600030101010101" pitchFamily="2" charset="-122"/>
                <a:cs typeface="Times New Roman" panose="02020603050405020304" pitchFamily="18" charset="0"/>
              </a:rPr>
              <a:t>）</a:t>
            </a:r>
            <a:r>
              <a:rPr lang="zh-CN" altLang="en-US" sz="2000" b="1" dirty="0">
                <a:solidFill>
                  <a:srgbClr val="FF0000"/>
                </a:solidFill>
                <a:latin typeface="宋体" panose="02010600030101010101" pitchFamily="2" charset="-122"/>
                <a:ea typeface="宋体" panose="02010600030101010101" pitchFamily="2" charset="-122"/>
                <a:cs typeface="Times New Roman" panose="02020603050405020304" pitchFamily="18" charset="0"/>
              </a:rPr>
              <a:t>违反学生公寓闭门制度，在公寓闭门时间内出入 学生公寓或夜不归宿，经批评教育不改或影响学校教育教学、生活以及公共场所管理秩序的</a:t>
            </a:r>
            <a:r>
              <a:rPr lang="zh-CN" altLang="en-US" sz="2000" dirty="0">
                <a:latin typeface="宋体" panose="02010600030101010101" pitchFamily="2" charset="-122"/>
                <a:ea typeface="宋体" panose="02010600030101010101" pitchFamily="2" charset="-122"/>
                <a:cs typeface="Times New Roman" panose="02020603050405020304" pitchFamily="18" charset="0"/>
              </a:rPr>
              <a:t>；</a:t>
            </a:r>
            <a:endParaRPr lang="zh-CN" altLang="en-US" sz="2000" dirty="0">
              <a:latin typeface="宋体" panose="02010600030101010101" pitchFamily="2" charset="-122"/>
              <a:ea typeface="宋体" panose="02010600030101010101" pitchFamily="2" charset="-122"/>
              <a:cs typeface="Times New Roman" panose="02020603050405020304" pitchFamily="18" charset="0"/>
            </a:endParaRPr>
          </a:p>
          <a:p>
            <a:pPr algn="just">
              <a:lnSpc>
                <a:spcPct val="130000"/>
              </a:lnSpc>
            </a:pPr>
            <a:r>
              <a:rPr lang="zh-CN" altLang="en-US" sz="2000" dirty="0">
                <a:latin typeface="宋体" panose="02010600030101010101" pitchFamily="2" charset="-122"/>
                <a:ea typeface="宋体" panose="02010600030101010101" pitchFamily="2" charset="-122"/>
                <a:cs typeface="Times New Roman" panose="02020603050405020304" pitchFamily="18" charset="0"/>
              </a:rPr>
              <a:t>   （</a:t>
            </a:r>
            <a:r>
              <a:rPr lang="en-US" altLang="zh-CN" sz="2000" dirty="0">
                <a:latin typeface="宋体" panose="02010600030101010101" pitchFamily="2" charset="-122"/>
                <a:ea typeface="宋体" panose="02010600030101010101" pitchFamily="2" charset="-122"/>
                <a:cs typeface="Times New Roman" panose="02020603050405020304" pitchFamily="18" charset="0"/>
              </a:rPr>
              <a:t>9</a:t>
            </a:r>
            <a:r>
              <a:rPr lang="zh-CN" altLang="en-US" sz="2000" dirty="0">
                <a:latin typeface="宋体" panose="02010600030101010101" pitchFamily="2" charset="-122"/>
                <a:ea typeface="宋体" panose="02010600030101010101" pitchFamily="2" charset="-122"/>
                <a:cs typeface="Times New Roman" panose="02020603050405020304" pitchFamily="18" charset="0"/>
              </a:rPr>
              <a:t>）</a:t>
            </a:r>
            <a:r>
              <a:rPr lang="zh-CN" altLang="en-US" sz="2000" b="1" dirty="0">
                <a:solidFill>
                  <a:srgbClr val="FF0000"/>
                </a:solidFill>
                <a:latin typeface="宋体" panose="02010600030101010101" pitchFamily="2" charset="-122"/>
                <a:ea typeface="宋体" panose="02010600030101010101" pitchFamily="2" charset="-122"/>
                <a:cs typeface="Times New Roman" panose="02020603050405020304" pitchFamily="18" charset="0"/>
              </a:rPr>
              <a:t>无正当理由夜不归宿，经批评教育不改的</a:t>
            </a:r>
            <a:r>
              <a:rPr lang="zh-CN" altLang="en-US" sz="2000" dirty="0">
                <a:latin typeface="宋体" panose="02010600030101010101" pitchFamily="2" charset="-122"/>
                <a:ea typeface="宋体" panose="02010600030101010101" pitchFamily="2" charset="-122"/>
                <a:cs typeface="Times New Roman" panose="02020603050405020304" pitchFamily="18" charset="0"/>
              </a:rPr>
              <a:t>；</a:t>
            </a:r>
            <a:endParaRPr lang="zh-CN" altLang="en-US" sz="2000" dirty="0">
              <a:latin typeface="宋体" panose="02010600030101010101" pitchFamily="2" charset="-122"/>
              <a:ea typeface="宋体" panose="02010600030101010101" pitchFamily="2" charset="-122"/>
              <a:cs typeface="Times New Roman" panose="02020603050405020304" pitchFamily="18" charset="0"/>
            </a:endParaRPr>
          </a:p>
          <a:p>
            <a:pPr algn="just">
              <a:lnSpc>
                <a:spcPct val="130000"/>
              </a:lnSpc>
            </a:pPr>
            <a:r>
              <a:rPr lang="zh-CN" altLang="en-US" sz="2000" dirty="0">
                <a:latin typeface="宋体" panose="02010600030101010101" pitchFamily="2" charset="-122"/>
                <a:ea typeface="宋体" panose="02010600030101010101" pitchFamily="2" charset="-122"/>
                <a:cs typeface="Times New Roman" panose="02020603050405020304" pitchFamily="18" charset="0"/>
              </a:rPr>
              <a:t>   （</a:t>
            </a:r>
            <a:r>
              <a:rPr lang="en-US" altLang="zh-CN" sz="2000" dirty="0">
                <a:latin typeface="宋体" panose="02010600030101010101" pitchFamily="2" charset="-122"/>
                <a:ea typeface="宋体" panose="02010600030101010101" pitchFamily="2" charset="-122"/>
                <a:cs typeface="Times New Roman" panose="02020603050405020304" pitchFamily="18" charset="0"/>
              </a:rPr>
              <a:t>10</a:t>
            </a:r>
            <a:r>
              <a:rPr lang="zh-CN" altLang="en-US" sz="2000" dirty="0">
                <a:latin typeface="宋体" panose="02010600030101010101" pitchFamily="2" charset="-122"/>
                <a:ea typeface="宋体" panose="02010600030101010101" pitchFamily="2" charset="-122"/>
                <a:cs typeface="Times New Roman" panose="02020603050405020304" pitchFamily="18" charset="0"/>
              </a:rPr>
              <a:t>）非警情动用或损坏消防设施和器材的；</a:t>
            </a:r>
            <a:endParaRPr lang="zh-CN" altLang="en-US" sz="2000" dirty="0">
              <a:latin typeface="宋体" panose="02010600030101010101" pitchFamily="2" charset="-122"/>
              <a:ea typeface="宋体" panose="02010600030101010101" pitchFamily="2" charset="-122"/>
              <a:cs typeface="Times New Roman" panose="02020603050405020304" pitchFamily="18" charset="0"/>
            </a:endParaRPr>
          </a:p>
          <a:p>
            <a:pPr algn="just">
              <a:lnSpc>
                <a:spcPct val="130000"/>
              </a:lnSpc>
            </a:pPr>
            <a:r>
              <a:rPr lang="zh-CN" altLang="en-US" sz="2000" dirty="0">
                <a:latin typeface="宋体" panose="02010600030101010101" pitchFamily="2" charset="-122"/>
                <a:ea typeface="宋体" panose="02010600030101010101" pitchFamily="2" charset="-122"/>
                <a:cs typeface="Times New Roman" panose="02020603050405020304" pitchFamily="18" charset="0"/>
              </a:rPr>
              <a:t>   （</a:t>
            </a:r>
            <a:r>
              <a:rPr lang="en-US" altLang="zh-CN" sz="2000" dirty="0">
                <a:latin typeface="宋体" panose="02010600030101010101" pitchFamily="2" charset="-122"/>
                <a:ea typeface="宋体" panose="02010600030101010101" pitchFamily="2" charset="-122"/>
                <a:cs typeface="Times New Roman" panose="02020603050405020304" pitchFamily="18" charset="0"/>
              </a:rPr>
              <a:t>11</a:t>
            </a:r>
            <a:r>
              <a:rPr lang="zh-CN" altLang="en-US" sz="2000" dirty="0">
                <a:latin typeface="宋体" panose="02010600030101010101" pitchFamily="2" charset="-122"/>
                <a:ea typeface="宋体" panose="02010600030101010101" pitchFamily="2" charset="-122"/>
                <a:cs typeface="Times New Roman" panose="02020603050405020304" pitchFamily="18" charset="0"/>
              </a:rPr>
              <a:t>）使用三无电器和老化电器，经批评教育不改的；</a:t>
            </a:r>
            <a:endParaRPr lang="zh-CN" altLang="en-US" sz="2000" dirty="0">
              <a:latin typeface="宋体" panose="02010600030101010101" pitchFamily="2" charset="-122"/>
              <a:ea typeface="宋体" panose="02010600030101010101" pitchFamily="2" charset="-122"/>
              <a:cs typeface="Times New Roman" panose="02020603050405020304" pitchFamily="18" charset="0"/>
            </a:endParaRPr>
          </a:p>
          <a:p>
            <a:pPr algn="just">
              <a:lnSpc>
                <a:spcPct val="130000"/>
              </a:lnSpc>
            </a:pPr>
            <a:r>
              <a:rPr lang="zh-CN" altLang="en-US" sz="2000" dirty="0">
                <a:latin typeface="宋体" panose="02010600030101010101" pitchFamily="2" charset="-122"/>
                <a:ea typeface="宋体" panose="02010600030101010101" pitchFamily="2" charset="-122"/>
                <a:cs typeface="Times New Roman" panose="02020603050405020304" pitchFamily="18" charset="0"/>
              </a:rPr>
              <a:t>   （</a:t>
            </a:r>
            <a:r>
              <a:rPr lang="en-US" altLang="zh-CN" sz="2000" dirty="0">
                <a:latin typeface="宋体" panose="02010600030101010101" pitchFamily="2" charset="-122"/>
                <a:ea typeface="宋体" panose="02010600030101010101" pitchFamily="2" charset="-122"/>
                <a:cs typeface="Times New Roman" panose="02020603050405020304" pitchFamily="18" charset="0"/>
              </a:rPr>
              <a:t>12</a:t>
            </a:r>
            <a:r>
              <a:rPr lang="zh-CN" altLang="en-US" sz="2000" dirty="0">
                <a:latin typeface="宋体" panose="02010600030101010101" pitchFamily="2" charset="-122"/>
                <a:ea typeface="宋体" panose="02010600030101010101" pitchFamily="2" charset="-122"/>
                <a:cs typeface="Times New Roman" panose="02020603050405020304" pitchFamily="18" charset="0"/>
              </a:rPr>
              <a:t>）在公共区域堆放杂物，经批评教育不改的；</a:t>
            </a:r>
            <a:endParaRPr lang="zh-CN" altLang="en-US" sz="2000" dirty="0">
              <a:latin typeface="宋体" panose="02010600030101010101" pitchFamily="2" charset="-122"/>
              <a:ea typeface="宋体" panose="02010600030101010101" pitchFamily="2" charset="-122"/>
              <a:cs typeface="Times New Roman" panose="02020603050405020304" pitchFamily="18" charset="0"/>
            </a:endParaRPr>
          </a:p>
          <a:p>
            <a:pPr algn="just">
              <a:lnSpc>
                <a:spcPct val="130000"/>
              </a:lnSpc>
            </a:pPr>
            <a:r>
              <a:rPr lang="zh-CN" altLang="en-US" sz="2000" dirty="0">
                <a:latin typeface="宋体" panose="02010600030101010101" pitchFamily="2" charset="-122"/>
                <a:ea typeface="宋体" panose="02010600030101010101" pitchFamily="2" charset="-122"/>
                <a:cs typeface="Times New Roman" panose="02020603050405020304" pitchFamily="18" charset="0"/>
              </a:rPr>
              <a:t>   （</a:t>
            </a:r>
            <a:r>
              <a:rPr lang="en-US" altLang="zh-CN" sz="2000" dirty="0">
                <a:latin typeface="宋体" panose="02010600030101010101" pitchFamily="2" charset="-122"/>
                <a:ea typeface="宋体" panose="02010600030101010101" pitchFamily="2" charset="-122"/>
                <a:cs typeface="Times New Roman" panose="02020603050405020304" pitchFamily="18" charset="0"/>
              </a:rPr>
              <a:t>13</a:t>
            </a:r>
            <a:r>
              <a:rPr lang="zh-CN" altLang="en-US" sz="2000" dirty="0">
                <a:latin typeface="宋体" panose="02010600030101010101" pitchFamily="2" charset="-122"/>
                <a:ea typeface="宋体" panose="02010600030101010101" pitchFamily="2" charset="-122"/>
                <a:cs typeface="Times New Roman" panose="02020603050405020304" pitchFamily="18" charset="0"/>
              </a:rPr>
              <a:t>）其他学校认定的违纪、违法行为的。</a:t>
            </a:r>
            <a:endParaRPr lang="en-US" altLang="zh-CN" sz="2000" dirty="0">
              <a:latin typeface="宋体" panose="02010600030101010101" pitchFamily="2" charset="-122"/>
              <a:ea typeface="宋体" panose="02010600030101010101" pitchFamily="2" charset="-122"/>
              <a:cs typeface="Times New Roman" panose="02020603050405020304" pitchFamily="18" charset="0"/>
            </a:endParaRPr>
          </a:p>
          <a:p>
            <a:pPr algn="just">
              <a:lnSpc>
                <a:spcPct val="130000"/>
              </a:lnSpc>
            </a:pPr>
            <a:r>
              <a:rPr lang="en-US" altLang="zh-CN" sz="2000" dirty="0">
                <a:latin typeface="宋体" panose="02010600030101010101" pitchFamily="2" charset="-122"/>
                <a:ea typeface="宋体" panose="02010600030101010101" pitchFamily="2" charset="-122"/>
                <a:cs typeface="Times New Roman" panose="02020603050405020304" pitchFamily="18" charset="0"/>
              </a:rPr>
              <a:t>    2.</a:t>
            </a:r>
            <a:r>
              <a:rPr lang="zh-CN" altLang="en-US" sz="2000" dirty="0">
                <a:latin typeface="宋体" panose="02010600030101010101" pitchFamily="2" charset="-122"/>
                <a:ea typeface="宋体" panose="02010600030101010101" pitchFamily="2" charset="-122"/>
                <a:cs typeface="Times New Roman" panose="02020603050405020304" pitchFamily="18" charset="0"/>
              </a:rPr>
              <a:t>有下列行为之一的学生，视其情节轻重，</a:t>
            </a:r>
            <a:r>
              <a:rPr lang="zh-CN" altLang="en-US" sz="2000" b="1" dirty="0">
                <a:solidFill>
                  <a:srgbClr val="FF0000"/>
                </a:solidFill>
                <a:latin typeface="宋体" panose="02010600030101010101" pitchFamily="2" charset="-122"/>
                <a:ea typeface="宋体" panose="02010600030101010101" pitchFamily="2" charset="-122"/>
                <a:cs typeface="Times New Roman" panose="02020603050405020304" pitchFamily="18" charset="0"/>
              </a:rPr>
              <a:t>给予记过以上处分</a:t>
            </a:r>
            <a:r>
              <a:rPr lang="zh-CN" altLang="en-US" sz="2000" dirty="0">
                <a:latin typeface="宋体" panose="02010600030101010101" pitchFamily="2" charset="-122"/>
                <a:ea typeface="宋体" panose="02010600030101010101" pitchFamily="2" charset="-122"/>
                <a:cs typeface="Times New Roman" panose="02020603050405020304" pitchFamily="18" charset="0"/>
              </a:rPr>
              <a:t>。触犯国家有关法律、法规的，依法移送公安机关。</a:t>
            </a:r>
            <a:endParaRPr lang="zh-CN" altLang="en-US" sz="2000" dirty="0">
              <a:latin typeface="宋体" panose="02010600030101010101" pitchFamily="2" charset="-122"/>
              <a:ea typeface="宋体" panose="02010600030101010101" pitchFamily="2" charset="-122"/>
              <a:cs typeface="Times New Roman" panose="02020603050405020304" pitchFamily="18" charset="0"/>
            </a:endParaRPr>
          </a:p>
          <a:p>
            <a:pPr algn="just">
              <a:lnSpc>
                <a:spcPct val="130000"/>
              </a:lnSpc>
            </a:pPr>
            <a:r>
              <a:rPr lang="zh-CN" altLang="en-US" sz="2000" dirty="0">
                <a:latin typeface="宋体" panose="02010600030101010101" pitchFamily="2" charset="-122"/>
                <a:ea typeface="宋体" panose="02010600030101010101" pitchFamily="2" charset="-122"/>
                <a:cs typeface="Times New Roman" panose="02020603050405020304" pitchFamily="18" charset="0"/>
              </a:rPr>
              <a:t>   （</a:t>
            </a:r>
            <a:r>
              <a:rPr lang="en-US" altLang="zh-CN" sz="2000" dirty="0">
                <a:latin typeface="宋体" panose="02010600030101010101" pitchFamily="2" charset="-122"/>
                <a:ea typeface="宋体" panose="02010600030101010101" pitchFamily="2" charset="-122"/>
                <a:cs typeface="Times New Roman" panose="02020603050405020304" pitchFamily="18" charset="0"/>
              </a:rPr>
              <a:t>1</a:t>
            </a:r>
            <a:r>
              <a:rPr lang="zh-CN" altLang="en-US" sz="2000" dirty="0">
                <a:latin typeface="宋体" panose="02010600030101010101" pitchFamily="2" charset="-122"/>
                <a:ea typeface="宋体" panose="02010600030101010101" pitchFamily="2" charset="-122"/>
                <a:cs typeface="Times New Roman" panose="02020603050405020304" pitchFamily="18" charset="0"/>
              </a:rPr>
              <a:t>）</a:t>
            </a:r>
            <a:r>
              <a:rPr lang="zh-CN" altLang="en-US" sz="2000" b="1" dirty="0">
                <a:solidFill>
                  <a:srgbClr val="FF0000"/>
                </a:solidFill>
                <a:latin typeface="宋体" panose="02010600030101010101" pitchFamily="2" charset="-122"/>
                <a:ea typeface="宋体" panose="02010600030101010101" pitchFamily="2" charset="-122"/>
                <a:cs typeface="Times New Roman" panose="02020603050405020304" pitchFamily="18" charset="0"/>
              </a:rPr>
              <a:t>将电动车及充电配件带入宿舍楼的</a:t>
            </a:r>
            <a:r>
              <a:rPr lang="zh-CN" altLang="en-US" sz="2000" dirty="0">
                <a:latin typeface="宋体" panose="02010600030101010101" pitchFamily="2" charset="-122"/>
                <a:ea typeface="宋体" panose="02010600030101010101" pitchFamily="2" charset="-122"/>
                <a:cs typeface="Times New Roman" panose="02020603050405020304" pitchFamily="18" charset="0"/>
              </a:rPr>
              <a:t>；</a:t>
            </a:r>
            <a:endParaRPr lang="zh-CN" altLang="en-US" sz="2000" dirty="0">
              <a:latin typeface="宋体" panose="02010600030101010101" pitchFamily="2" charset="-122"/>
              <a:ea typeface="宋体" panose="02010600030101010101" pitchFamily="2" charset="-122"/>
              <a:cs typeface="Times New Roman" panose="02020603050405020304" pitchFamily="18" charset="0"/>
            </a:endParaRPr>
          </a:p>
          <a:p>
            <a:pPr algn="just">
              <a:lnSpc>
                <a:spcPct val="130000"/>
              </a:lnSpc>
            </a:pPr>
            <a:r>
              <a:rPr lang="zh-CN" altLang="en-US" sz="2000" dirty="0">
                <a:latin typeface="宋体" panose="02010600030101010101" pitchFamily="2" charset="-122"/>
                <a:ea typeface="宋体" panose="02010600030101010101" pitchFamily="2" charset="-122"/>
                <a:cs typeface="Times New Roman" panose="02020603050405020304" pitchFamily="18" charset="0"/>
              </a:rPr>
              <a:t>   （</a:t>
            </a:r>
            <a:r>
              <a:rPr lang="en-US" altLang="zh-CN" sz="2000" dirty="0">
                <a:latin typeface="宋体" panose="02010600030101010101" pitchFamily="2" charset="-122"/>
                <a:ea typeface="宋体" panose="02010600030101010101" pitchFamily="2" charset="-122"/>
                <a:cs typeface="Times New Roman" panose="02020603050405020304" pitchFamily="18" charset="0"/>
              </a:rPr>
              <a:t>2</a:t>
            </a:r>
            <a:r>
              <a:rPr lang="zh-CN" altLang="en-US" sz="2000" dirty="0">
                <a:latin typeface="宋体" panose="02010600030101010101" pitchFamily="2" charset="-122"/>
                <a:ea typeface="宋体" panose="02010600030101010101" pitchFamily="2" charset="-122"/>
                <a:cs typeface="Times New Roman" panose="02020603050405020304" pitchFamily="18" charset="0"/>
              </a:rPr>
              <a:t>）</a:t>
            </a:r>
            <a:r>
              <a:rPr lang="zh-CN" altLang="en-US" sz="2000" b="1" dirty="0">
                <a:solidFill>
                  <a:srgbClr val="FF0000"/>
                </a:solidFill>
                <a:latin typeface="宋体" panose="02010600030101010101" pitchFamily="2" charset="-122"/>
                <a:ea typeface="宋体" panose="02010600030101010101" pitchFamily="2" charset="-122"/>
                <a:cs typeface="Times New Roman" panose="02020603050405020304" pitchFamily="18" charset="0"/>
              </a:rPr>
              <a:t>在公共区域垂吊电线给电动车充电的</a:t>
            </a:r>
            <a:r>
              <a:rPr lang="zh-CN" altLang="en-US" sz="2000" dirty="0">
                <a:latin typeface="宋体" panose="02010600030101010101" pitchFamily="2" charset="-122"/>
                <a:ea typeface="宋体" panose="02010600030101010101" pitchFamily="2" charset="-122"/>
                <a:cs typeface="Times New Roman" panose="02020603050405020304" pitchFamily="18" charset="0"/>
              </a:rPr>
              <a:t>。</a:t>
            </a:r>
            <a:endParaRPr lang="zh-CN" altLang="en-US" sz="2000" dirty="0">
              <a:latin typeface="宋体" panose="02010600030101010101" pitchFamily="2" charset="-122"/>
              <a:ea typeface="宋体" panose="02010600030101010101" pitchFamily="2" charset="-122"/>
              <a:cs typeface="Times New Roman" panose="02020603050405020304" pitchFamily="18" charset="0"/>
            </a:endParaRPr>
          </a:p>
          <a:p>
            <a:pPr indent="720090" algn="just">
              <a:lnSpc>
                <a:spcPct val="130000"/>
              </a:lnSpc>
            </a:pPr>
            <a:endParaRPr lang="zh-CN" altLang="en-US" sz="2400" dirty="0">
              <a:latin typeface="宋体" panose="02010600030101010101" pitchFamily="2" charset="-122"/>
              <a:ea typeface="宋体" panose="02010600030101010101" pitchFamily="2" charset="-122"/>
              <a:cs typeface="Times New Roman" panose="02020603050405020304"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1-2-1"/>
          <p:cNvPicPr>
            <a:picLocks noChangeAspect="1" noChangeArrowheads="1"/>
          </p:cNvPicPr>
          <p:nvPr/>
        </p:nvPicPr>
        <p:blipFill>
          <a:blip r:embed="rId1">
            <a:duotone>
              <a:schemeClr val="accent5">
                <a:shade val="45000"/>
                <a:satMod val="135000"/>
              </a:schemeClr>
              <a:prstClr val="white"/>
            </a:duotone>
            <a:extLst>
              <a:ext uri="{28A0092B-C50C-407E-A947-70E740481C1C}">
                <a14:useLocalDpi xmlns:a14="http://schemas.microsoft.com/office/drawing/2010/main" val="0"/>
              </a:ext>
            </a:extLst>
          </a:blip>
          <a:srcRect r="21518"/>
          <a:stretch>
            <a:fillRect/>
          </a:stretch>
        </p:blipFill>
        <p:spPr bwMode="auto">
          <a:xfrm>
            <a:off x="4865571" y="0"/>
            <a:ext cx="7326429" cy="904346"/>
          </a:xfrm>
          <a:custGeom>
            <a:avLst/>
            <a:gdLst>
              <a:gd name="connsiteX0" fmla="*/ 0 w 7326429"/>
              <a:gd name="connsiteY0" fmla="*/ 0 h 904346"/>
              <a:gd name="connsiteX1" fmla="*/ 7326429 w 7326429"/>
              <a:gd name="connsiteY1" fmla="*/ 0 h 904346"/>
              <a:gd name="connsiteX2" fmla="*/ 7326429 w 7326429"/>
              <a:gd name="connsiteY2" fmla="*/ 454025 h 904346"/>
              <a:gd name="connsiteX3" fmla="*/ 6963906 w 7326429"/>
              <a:gd name="connsiteY3" fmla="*/ 898826 h 904346"/>
              <a:gd name="connsiteX4" fmla="*/ 6909147 w 7326429"/>
              <a:gd name="connsiteY4" fmla="*/ 904346 h 904346"/>
              <a:gd name="connsiteX5" fmla="*/ 0 w 7326429"/>
              <a:gd name="connsiteY5" fmla="*/ 904346 h 904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26429" h="904346">
                <a:moveTo>
                  <a:pt x="0" y="0"/>
                </a:moveTo>
                <a:lnTo>
                  <a:pt x="7326429" y="0"/>
                </a:lnTo>
                <a:lnTo>
                  <a:pt x="7326429" y="454025"/>
                </a:lnTo>
                <a:cubicBezTo>
                  <a:pt x="7326429" y="673432"/>
                  <a:pt x="7170797" y="856490"/>
                  <a:pt x="6963906" y="898826"/>
                </a:cubicBezTo>
                <a:lnTo>
                  <a:pt x="6909147" y="904346"/>
                </a:lnTo>
                <a:lnTo>
                  <a:pt x="0" y="904346"/>
                </a:lnTo>
                <a:close/>
              </a:path>
            </a:pathLst>
          </a:custGeom>
          <a:noFill/>
          <a:effectLst/>
          <a:extLst>
            <a:ext uri="{909E8E84-426E-40DD-AFC4-6F175D3DCCD1}">
              <a14:hiddenFill xmlns:a14="http://schemas.microsoft.com/office/drawing/2010/main">
                <a:solidFill>
                  <a:srgbClr val="FFFFFF"/>
                </a:solidFill>
              </a14:hiddenFill>
            </a:ext>
          </a:extLst>
        </p:spPr>
      </p:pic>
      <p:sp>
        <p:nvSpPr>
          <p:cNvPr id="13" name="1-2-2"/>
          <p:cNvSpPr/>
          <p:nvPr/>
        </p:nvSpPr>
        <p:spPr>
          <a:xfrm flipV="1">
            <a:off x="-1523" y="0"/>
            <a:ext cx="12155486" cy="908050"/>
          </a:xfrm>
          <a:prstGeom prst="round1Rect">
            <a:avLst>
              <a:gd name="adj" fmla="val 50000"/>
            </a:avLst>
          </a:prstGeom>
          <a:gradFill flip="none" rotWithShape="1">
            <a:gsLst>
              <a:gs pos="33000">
                <a:srgbClr val="0079BA">
                  <a:alpha val="84000"/>
                </a:srgbClr>
              </a:gs>
              <a:gs pos="0">
                <a:srgbClr val="00BFE8">
                  <a:alpha val="0"/>
                </a:srgbClr>
              </a:gs>
              <a:gs pos="91000">
                <a:srgbClr val="0079BA"/>
              </a:gs>
            </a:gsLst>
            <a:lin ang="108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gradFill flip="none" rotWithShape="1">
                <a:gsLst>
                  <a:gs pos="0">
                    <a:srgbClr val="FFFFFF"/>
                  </a:gs>
                  <a:gs pos="70000">
                    <a:srgbClr val="FFFFFF">
                      <a:alpha val="80000"/>
                    </a:srgbClr>
                  </a:gs>
                </a:gsLst>
                <a:lin ang="5400000" scaled="1"/>
                <a:tileRect/>
              </a:gradFill>
              <a:effectLst>
                <a:outerShdw blurRad="50800" dist="38100" dir="5400000" rotWithShape="0">
                  <a:srgbClr val="FFFFFF">
                    <a:lumMod val="20000"/>
                    <a:alpha val="20000"/>
                  </a:srgbClr>
                </a:outerShdw>
              </a:effectLst>
            </a:endParaRPr>
          </a:p>
        </p:txBody>
      </p:sp>
      <p:sp>
        <p:nvSpPr>
          <p:cNvPr id="18" name="1-3"/>
          <p:cNvSpPr txBox="1"/>
          <p:nvPr/>
        </p:nvSpPr>
        <p:spPr>
          <a:xfrm>
            <a:off x="931778" y="256282"/>
            <a:ext cx="3775393" cy="523220"/>
          </a:xfrm>
          <a:prstGeom prst="rect">
            <a:avLst/>
          </a:prstGeom>
          <a:noFill/>
        </p:spPr>
        <p:txBody>
          <a:bodyPr wrap="none" rtlCol="0">
            <a:spAutoFit/>
          </a:bodyPr>
          <a:lstStyle>
            <a:defPPr>
              <a:defRPr lang="zh-CN"/>
            </a:defPPr>
            <a:lvl1pPr marR="0" lvl="0" indent="0" algn="ctr" fontAlgn="auto">
              <a:lnSpc>
                <a:spcPct val="100000"/>
              </a:lnSpc>
              <a:spcBef>
                <a:spcPts val="0"/>
              </a:spcBef>
              <a:spcAft>
                <a:spcPts val="0"/>
              </a:spcAft>
              <a:buClrTx/>
              <a:buSzTx/>
              <a:buFontTx/>
              <a:buNone/>
              <a:defRPr kumimoji="0" sz="6000" b="0" i="0" u="none" strike="noStrike" cap="none" spc="0" normalizeH="0" baseline="0">
                <a:ln>
                  <a:noFill/>
                </a:ln>
                <a:solidFill>
                  <a:srgbClr val="2C1F17"/>
                </a:solidFill>
                <a:effectLst/>
                <a:uLnTx/>
                <a:uFillTx/>
                <a:latin typeface="思源黑体 CN Bold" panose="020B0800000000000000" charset="-122"/>
                <a:ea typeface="思源黑体 CN Bold" panose="020B0800000000000000" charset="-122"/>
              </a:defRPr>
            </a:lvl1pPr>
          </a:lstStyle>
          <a:p>
            <a:r>
              <a:rPr lang="en-US" altLang="zh-CN" sz="2800"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rPr>
              <a:t>《</a:t>
            </a:r>
            <a:r>
              <a:rPr lang="zh-CN" altLang="en-US" sz="2800"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rPr>
              <a:t>学生公寓管理办法</a:t>
            </a:r>
            <a:r>
              <a:rPr lang="en-US" altLang="zh-CN" sz="2800"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rPr>
              <a:t>》</a:t>
            </a:r>
            <a:endParaRPr lang="zh-CN" altLang="en-US" sz="2800"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endParaRPr>
          </a:p>
        </p:txBody>
      </p:sp>
      <p:sp>
        <p:nvSpPr>
          <p:cNvPr id="24" name="1-7"/>
          <p:cNvSpPr/>
          <p:nvPr/>
        </p:nvSpPr>
        <p:spPr>
          <a:xfrm>
            <a:off x="372767" y="228673"/>
            <a:ext cx="578438" cy="578438"/>
          </a:xfrm>
          <a:prstGeom prst="ellipse">
            <a:avLst/>
          </a:prstGeom>
          <a:gradFill flip="none" rotWithShape="1">
            <a:gsLst>
              <a:gs pos="0">
                <a:schemeClr val="accent5">
                  <a:lumMod val="20000"/>
                  <a:lumOff val="80000"/>
                </a:schemeClr>
              </a:gs>
              <a:gs pos="70000">
                <a:srgbClr val="FFFFFF"/>
              </a:gs>
            </a:gsLst>
            <a:lin ang="5400000" scaled="1"/>
            <a:tileRect/>
          </a:gradFill>
          <a:ln>
            <a:noFill/>
          </a:ln>
          <a:effectLst>
            <a:outerShdw blurRad="50800" dist="38100" dir="5400000" rotWithShape="0">
              <a:srgbClr val="FFFFFF">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gradFill flip="none" rotWithShape="1">
                <a:gsLst>
                  <a:gs pos="0">
                    <a:srgbClr val="FFFFFF"/>
                  </a:gs>
                  <a:gs pos="70000">
                    <a:srgbClr val="FFFFFF">
                      <a:alpha val="80000"/>
                    </a:srgbClr>
                  </a:gs>
                </a:gsLst>
                <a:lin ang="5400000" scaled="1"/>
                <a:tileRect/>
              </a:gradFill>
              <a:effectLst>
                <a:outerShdw blurRad="50800" dist="38100" dir="5400000" rotWithShape="0">
                  <a:srgbClr val="FFFFFF">
                    <a:lumMod val="20000"/>
                    <a:alpha val="20000"/>
                  </a:srgbClr>
                </a:outerShdw>
              </a:effectLst>
            </a:endParaRPr>
          </a:p>
        </p:txBody>
      </p:sp>
      <p:sp>
        <p:nvSpPr>
          <p:cNvPr id="25" name="1-8"/>
          <p:cNvSpPr txBox="1"/>
          <p:nvPr/>
        </p:nvSpPr>
        <p:spPr>
          <a:xfrm>
            <a:off x="467013" y="256282"/>
            <a:ext cx="402674" cy="523220"/>
          </a:xfrm>
          <a:prstGeom prst="rect">
            <a:avLst/>
          </a:prstGeom>
          <a:noFill/>
        </p:spPr>
        <p:txBody>
          <a:bodyPr wrap="none" rtlCol="0">
            <a:spAutoFit/>
          </a:bodyPr>
          <a:lstStyle>
            <a:defPPr>
              <a:defRPr lang="zh-CN"/>
            </a:defPPr>
            <a:lvl1pPr marR="0" lvl="0" indent="0" algn="ctr" fontAlgn="auto">
              <a:lnSpc>
                <a:spcPct val="100000"/>
              </a:lnSpc>
              <a:spcBef>
                <a:spcPts val="0"/>
              </a:spcBef>
              <a:spcAft>
                <a:spcPts val="0"/>
              </a:spcAft>
              <a:buClrTx/>
              <a:buSzTx/>
              <a:buFontTx/>
              <a:buNone/>
              <a:defRPr kumimoji="0" sz="6000" b="0" i="0" u="none" strike="noStrike" cap="none" spc="0" normalizeH="0" baseline="0">
                <a:ln>
                  <a:noFill/>
                </a:ln>
                <a:solidFill>
                  <a:srgbClr val="2C1F17"/>
                </a:solidFill>
                <a:effectLst/>
                <a:uLnTx/>
                <a:uFillTx/>
                <a:latin typeface="思源黑体 CN Bold" panose="020B0800000000000000" charset="-122"/>
                <a:ea typeface="思源黑体 CN Bold" panose="020B0800000000000000" charset="-122"/>
              </a:defRPr>
            </a:lvl1pPr>
          </a:lstStyle>
          <a:p>
            <a:r>
              <a:rPr lang="en-US" altLang="zh-CN" sz="2800" dirty="0">
                <a:solidFill>
                  <a:srgbClr val="0079BA"/>
                </a:soli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rPr>
              <a:t>1</a:t>
            </a:r>
            <a:endParaRPr lang="zh-CN" altLang="en-US" sz="2800" dirty="0">
              <a:solidFill>
                <a:srgbClr val="0079BA"/>
              </a:soli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endParaRPr>
          </a:p>
        </p:txBody>
      </p:sp>
      <p:cxnSp>
        <p:nvCxnSpPr>
          <p:cNvPr id="3" name="1-4"/>
          <p:cNvCxnSpPr/>
          <p:nvPr/>
        </p:nvCxnSpPr>
        <p:spPr>
          <a:xfrm flipV="1">
            <a:off x="4707171" y="309612"/>
            <a:ext cx="0" cy="41656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 name="1-5"/>
          <p:cNvSpPr txBox="1"/>
          <p:nvPr/>
        </p:nvSpPr>
        <p:spPr>
          <a:xfrm>
            <a:off x="4865570" y="287059"/>
            <a:ext cx="1415772" cy="461665"/>
          </a:xfrm>
          <a:prstGeom prst="rect">
            <a:avLst/>
          </a:prstGeom>
          <a:noFill/>
        </p:spPr>
        <p:txBody>
          <a:bodyPr wrap="none" rtlCol="0">
            <a:spAutoFit/>
          </a:bodyPr>
          <a:lstStyle>
            <a:defPPr>
              <a:defRPr lang="zh-CN"/>
            </a:defPPr>
            <a:lvl1pPr marR="0" lvl="0" indent="0" algn="ctr" fontAlgn="auto">
              <a:lnSpc>
                <a:spcPct val="100000"/>
              </a:lnSpc>
              <a:spcBef>
                <a:spcPts val="0"/>
              </a:spcBef>
              <a:spcAft>
                <a:spcPts val="0"/>
              </a:spcAft>
              <a:buClrTx/>
              <a:buSzTx/>
              <a:buFontTx/>
              <a:buNone/>
              <a:defRPr kumimoji="0" sz="6000" b="0" i="0" u="none" strike="noStrike" cap="none" spc="0" normalizeH="0" baseline="0">
                <a:ln>
                  <a:noFill/>
                </a:ln>
                <a:solidFill>
                  <a:srgbClr val="2C1F17"/>
                </a:solidFill>
                <a:effectLst/>
                <a:uLnTx/>
                <a:uFillTx/>
                <a:latin typeface="思源黑体 CN Bold" panose="020B0800000000000000" charset="-122"/>
                <a:ea typeface="思源黑体 CN Bold" panose="020B0800000000000000" charset="-122"/>
              </a:defRPr>
            </a:lvl1pPr>
          </a:lstStyle>
          <a:p>
            <a:r>
              <a:rPr lang="zh-CN" altLang="en-US" sz="2400" b="1"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黑体 CN Bold" panose="020B0800000000000000" charset="-122"/>
                <a:ea typeface="思源黑体 CN Bold" panose="020B0800000000000000" charset="-122"/>
                <a:cs typeface="阿里巴巴普惠体 R" panose="00020600040101010101" pitchFamily="18" charset="-122"/>
              </a:rPr>
              <a:t>管理规范</a:t>
            </a:r>
            <a:endParaRPr lang="zh-CN" altLang="en-US" sz="2400" b="1"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黑体 CN Bold" panose="020B0800000000000000" charset="-122"/>
              <a:ea typeface="思源黑体 CN Bold" panose="020B0800000000000000" charset="-122"/>
              <a:cs typeface="阿里巴巴普惠体 R" panose="00020600040101010101" pitchFamily="18" charset="-122"/>
            </a:endParaRPr>
          </a:p>
        </p:txBody>
      </p:sp>
      <p:sp>
        <p:nvSpPr>
          <p:cNvPr id="2" name="矩形: 圆角 1"/>
          <p:cNvSpPr/>
          <p:nvPr/>
        </p:nvSpPr>
        <p:spPr>
          <a:xfrm>
            <a:off x="372767" y="1066561"/>
            <a:ext cx="11523958" cy="5200889"/>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p:cNvSpPr txBox="1"/>
          <p:nvPr/>
        </p:nvSpPr>
        <p:spPr>
          <a:xfrm>
            <a:off x="505471" y="1133019"/>
            <a:ext cx="11258549" cy="5305683"/>
          </a:xfrm>
          <a:prstGeom prst="rect">
            <a:avLst/>
          </a:prstGeom>
          <a:noFill/>
        </p:spPr>
        <p:txBody>
          <a:bodyPr wrap="square">
            <a:spAutoFit/>
          </a:bodyPr>
          <a:lstStyle/>
          <a:p>
            <a:pPr algn="just">
              <a:lnSpc>
                <a:spcPct val="130000"/>
              </a:lnSpc>
            </a:pPr>
            <a:r>
              <a:rPr lang="zh-CN" altLang="en-US" sz="2000" b="1" dirty="0">
                <a:latin typeface="宋体" panose="02010600030101010101" pitchFamily="2" charset="-122"/>
                <a:ea typeface="宋体" panose="02010600030101010101" pitchFamily="2" charset="-122"/>
                <a:cs typeface="Times New Roman" panose="02020603050405020304" pitchFamily="18" charset="0"/>
              </a:rPr>
              <a:t>    第十二条 </a:t>
            </a:r>
            <a:r>
              <a:rPr lang="zh-CN" altLang="en-US" sz="2000" dirty="0">
                <a:latin typeface="宋体" panose="02010600030101010101" pitchFamily="2" charset="-122"/>
                <a:ea typeface="宋体" panose="02010600030101010101" pitchFamily="2" charset="-122"/>
                <a:cs typeface="Times New Roman" panose="02020603050405020304" pitchFamily="18" charset="0"/>
              </a:rPr>
              <a:t>处分与处理</a:t>
            </a:r>
            <a:r>
              <a:rPr lang="en-US" altLang="zh-CN" sz="2000" dirty="0">
                <a:latin typeface="宋体" panose="02010600030101010101" pitchFamily="2" charset="-122"/>
                <a:ea typeface="宋体" panose="02010600030101010101" pitchFamily="2" charset="-122"/>
                <a:cs typeface="Times New Roman" panose="02020603050405020304" pitchFamily="18" charset="0"/>
              </a:rPr>
              <a:t>    </a:t>
            </a:r>
            <a:endParaRPr lang="en-US" altLang="zh-CN" sz="2000" dirty="0">
              <a:latin typeface="宋体" panose="02010600030101010101" pitchFamily="2" charset="-122"/>
              <a:ea typeface="宋体" panose="02010600030101010101" pitchFamily="2" charset="-122"/>
              <a:cs typeface="Times New Roman" panose="02020603050405020304" pitchFamily="18" charset="0"/>
            </a:endParaRPr>
          </a:p>
          <a:p>
            <a:pPr algn="just">
              <a:lnSpc>
                <a:spcPct val="130000"/>
              </a:lnSpc>
            </a:pPr>
            <a:r>
              <a:rPr lang="en-US" altLang="zh-CN" sz="2000" dirty="0">
                <a:latin typeface="宋体" panose="02010600030101010101" pitchFamily="2" charset="-122"/>
                <a:ea typeface="宋体" panose="02010600030101010101" pitchFamily="2" charset="-122"/>
                <a:cs typeface="Times New Roman" panose="02020603050405020304" pitchFamily="18" charset="0"/>
              </a:rPr>
              <a:t>    3.</a:t>
            </a:r>
            <a:r>
              <a:rPr lang="zh-CN" altLang="en-US" sz="2000" dirty="0">
                <a:latin typeface="宋体" panose="02010600030101010101" pitchFamily="2" charset="-122"/>
                <a:ea typeface="宋体" panose="02010600030101010101" pitchFamily="2" charset="-122"/>
                <a:cs typeface="Times New Roman" panose="02020603050405020304" pitchFamily="18" charset="0"/>
              </a:rPr>
              <a:t>学生公寓内由学校统一配备的家具、设备，因人为原因造成损坏、丢失的，按照</a:t>
            </a:r>
            <a:r>
              <a:rPr lang="en-US" altLang="zh-CN" sz="2000" dirty="0">
                <a:latin typeface="宋体" panose="02010600030101010101" pitchFamily="2" charset="-122"/>
                <a:ea typeface="宋体" panose="02010600030101010101" pitchFamily="2" charset="-122"/>
                <a:cs typeface="Times New Roman" panose="02020603050405020304" pitchFamily="18" charset="0"/>
              </a:rPr>
              <a:t>《</a:t>
            </a:r>
            <a:r>
              <a:rPr lang="zh-CN" altLang="en-US" sz="2000" dirty="0">
                <a:latin typeface="宋体" panose="02010600030101010101" pitchFamily="2" charset="-122"/>
                <a:ea typeface="宋体" panose="02010600030101010101" pitchFamily="2" charset="-122"/>
                <a:cs typeface="Times New Roman" panose="02020603050405020304" pitchFamily="18" charset="0"/>
              </a:rPr>
              <a:t>西南交通大学仪器设备及家具固定资产损坏丢失赔偿管理办法（试行）</a:t>
            </a:r>
            <a:r>
              <a:rPr lang="en-US" altLang="zh-CN" sz="2000" dirty="0">
                <a:latin typeface="宋体" panose="02010600030101010101" pitchFamily="2" charset="-122"/>
                <a:ea typeface="宋体" panose="02010600030101010101" pitchFamily="2" charset="-122"/>
                <a:cs typeface="Times New Roman" panose="02020603050405020304" pitchFamily="18" charset="0"/>
              </a:rPr>
              <a:t>》</a:t>
            </a:r>
            <a:r>
              <a:rPr lang="zh-CN" altLang="en-US" sz="2000" dirty="0">
                <a:latin typeface="宋体" panose="02010600030101010101" pitchFamily="2" charset="-122"/>
                <a:ea typeface="宋体" panose="02010600030101010101" pitchFamily="2" charset="-122"/>
                <a:cs typeface="Times New Roman" panose="02020603050405020304" pitchFamily="18" charset="0"/>
              </a:rPr>
              <a:t>（西交校资实</a:t>
            </a:r>
            <a:r>
              <a:rPr lang="en-US" altLang="zh-CN" sz="2000" dirty="0">
                <a:latin typeface="宋体" panose="02010600030101010101" pitchFamily="2" charset="-122"/>
                <a:ea typeface="宋体" panose="02010600030101010101" pitchFamily="2" charset="-122"/>
                <a:cs typeface="Times New Roman" panose="02020603050405020304" pitchFamily="18" charset="0"/>
              </a:rPr>
              <a:t>〔2016〕5 </a:t>
            </a:r>
            <a:r>
              <a:rPr lang="zh-CN" altLang="en-US" sz="2000" dirty="0">
                <a:latin typeface="宋体" panose="02010600030101010101" pitchFamily="2" charset="-122"/>
                <a:ea typeface="宋体" panose="02010600030101010101" pitchFamily="2" charset="-122"/>
                <a:cs typeface="Times New Roman" panose="02020603050405020304" pitchFamily="18" charset="0"/>
              </a:rPr>
              <a:t>号）等学校相关规定进行追责和赔偿。</a:t>
            </a:r>
            <a:endParaRPr lang="zh-CN" altLang="en-US" sz="2000" dirty="0">
              <a:latin typeface="宋体" panose="02010600030101010101" pitchFamily="2" charset="-122"/>
              <a:ea typeface="宋体" panose="02010600030101010101" pitchFamily="2" charset="-122"/>
              <a:cs typeface="Times New Roman" panose="02020603050405020304" pitchFamily="18" charset="0"/>
            </a:endParaRPr>
          </a:p>
          <a:p>
            <a:pPr algn="just">
              <a:lnSpc>
                <a:spcPct val="130000"/>
              </a:lnSpc>
            </a:pPr>
            <a:r>
              <a:rPr lang="en-US" altLang="zh-CN" sz="2000" dirty="0">
                <a:latin typeface="宋体" panose="02010600030101010101" pitchFamily="2" charset="-122"/>
                <a:ea typeface="宋体" panose="02010600030101010101" pitchFamily="2" charset="-122"/>
                <a:cs typeface="Times New Roman" panose="02020603050405020304" pitchFamily="18" charset="0"/>
              </a:rPr>
              <a:t>    4.</a:t>
            </a:r>
            <a:r>
              <a:rPr lang="zh-CN" altLang="en-US" sz="2000" dirty="0">
                <a:latin typeface="宋体" panose="02010600030101010101" pitchFamily="2" charset="-122"/>
                <a:ea typeface="宋体" panose="02010600030101010101" pitchFamily="2" charset="-122"/>
                <a:cs typeface="Times New Roman" panose="02020603050405020304" pitchFamily="18" charset="0"/>
              </a:rPr>
              <a:t>学生公寓严禁违章搭建，不得擅自改变公寓室内结构。因人为原因造成学生公寓建筑物或构筑物损坏的，恢复原使用功能发生的修缮费用，由责任人全额承担。</a:t>
            </a:r>
            <a:endParaRPr lang="zh-CN" altLang="en-US" sz="2000" dirty="0">
              <a:latin typeface="宋体" panose="02010600030101010101" pitchFamily="2" charset="-122"/>
              <a:ea typeface="宋体" panose="02010600030101010101" pitchFamily="2" charset="-122"/>
              <a:cs typeface="Times New Roman" panose="02020603050405020304" pitchFamily="18" charset="0"/>
            </a:endParaRPr>
          </a:p>
          <a:p>
            <a:pPr algn="just">
              <a:lnSpc>
                <a:spcPct val="130000"/>
              </a:lnSpc>
            </a:pPr>
            <a:r>
              <a:rPr lang="en-US" altLang="zh-CN" sz="2000" dirty="0">
                <a:latin typeface="宋体" panose="02010600030101010101" pitchFamily="2" charset="-122"/>
                <a:ea typeface="宋体" panose="02010600030101010101" pitchFamily="2" charset="-122"/>
                <a:cs typeface="Times New Roman" panose="02020603050405020304" pitchFamily="18" charset="0"/>
              </a:rPr>
              <a:t>    5.</a:t>
            </a:r>
            <a:r>
              <a:rPr lang="zh-CN" altLang="en-US" sz="2000" b="1" dirty="0">
                <a:solidFill>
                  <a:srgbClr val="FF0000"/>
                </a:solidFill>
                <a:latin typeface="宋体" panose="02010600030101010101" pitchFamily="2" charset="-122"/>
                <a:ea typeface="宋体" panose="02010600030101010101" pitchFamily="2" charset="-122"/>
                <a:cs typeface="Times New Roman" panose="02020603050405020304" pitchFamily="18" charset="0"/>
              </a:rPr>
              <a:t>窃水、窃电的，按照</a:t>
            </a:r>
            <a:r>
              <a:rPr lang="en-US" altLang="zh-CN" sz="2000" b="1" dirty="0">
                <a:solidFill>
                  <a:srgbClr val="FF0000"/>
                </a:solidFill>
                <a:latin typeface="宋体" panose="02010600030101010101" pitchFamily="2" charset="-122"/>
                <a:ea typeface="宋体" panose="02010600030101010101" pitchFamily="2" charset="-122"/>
                <a:cs typeface="Times New Roman" panose="02020603050405020304" pitchFamily="18" charset="0"/>
              </a:rPr>
              <a:t>《</a:t>
            </a:r>
            <a:r>
              <a:rPr lang="zh-CN" altLang="en-US" sz="2000" b="1" dirty="0">
                <a:solidFill>
                  <a:srgbClr val="FF0000"/>
                </a:solidFill>
                <a:latin typeface="宋体" panose="02010600030101010101" pitchFamily="2" charset="-122"/>
                <a:ea typeface="宋体" panose="02010600030101010101" pitchFamily="2" charset="-122"/>
                <a:cs typeface="Times New Roman" panose="02020603050405020304" pitchFamily="18" charset="0"/>
              </a:rPr>
              <a:t>西南交通大学水电管理办法</a:t>
            </a:r>
            <a:r>
              <a:rPr lang="en-US" altLang="zh-CN" sz="2000" b="1" dirty="0">
                <a:solidFill>
                  <a:srgbClr val="FF0000"/>
                </a:solidFill>
                <a:latin typeface="宋体" panose="02010600030101010101" pitchFamily="2" charset="-122"/>
                <a:ea typeface="宋体" panose="02010600030101010101" pitchFamily="2" charset="-122"/>
                <a:cs typeface="Times New Roman" panose="02020603050405020304" pitchFamily="18" charset="0"/>
              </a:rPr>
              <a:t>》</a:t>
            </a:r>
            <a:r>
              <a:rPr lang="zh-CN" altLang="en-US" sz="2000" b="1" dirty="0">
                <a:solidFill>
                  <a:srgbClr val="FF0000"/>
                </a:solidFill>
                <a:latin typeface="宋体" panose="02010600030101010101" pitchFamily="2" charset="-122"/>
                <a:ea typeface="宋体" panose="02010600030101010101" pitchFamily="2" charset="-122"/>
                <a:cs typeface="Times New Roman" panose="02020603050405020304" pitchFamily="18" charset="0"/>
              </a:rPr>
              <a:t>等学校相关规定进行追责和赔偿，并按学校纪律处分规定给予纪律处分</a:t>
            </a:r>
            <a:r>
              <a:rPr lang="zh-CN" altLang="en-US" sz="2000" dirty="0">
                <a:latin typeface="宋体" panose="02010600030101010101" pitchFamily="2" charset="-122"/>
                <a:ea typeface="宋体" panose="02010600030101010101" pitchFamily="2" charset="-122"/>
                <a:cs typeface="Times New Roman" panose="02020603050405020304" pitchFamily="18" charset="0"/>
              </a:rPr>
              <a:t>。</a:t>
            </a:r>
            <a:endParaRPr lang="zh-CN" altLang="en-US" sz="2000" dirty="0">
              <a:latin typeface="宋体" panose="02010600030101010101" pitchFamily="2" charset="-122"/>
              <a:ea typeface="宋体" panose="02010600030101010101" pitchFamily="2" charset="-122"/>
              <a:cs typeface="Times New Roman" panose="02020603050405020304" pitchFamily="18" charset="0"/>
            </a:endParaRPr>
          </a:p>
          <a:p>
            <a:pPr algn="just">
              <a:lnSpc>
                <a:spcPct val="130000"/>
              </a:lnSpc>
            </a:pPr>
            <a:r>
              <a:rPr lang="en-US" altLang="zh-CN" sz="2000" dirty="0">
                <a:latin typeface="宋体" panose="02010600030101010101" pitchFamily="2" charset="-122"/>
                <a:ea typeface="宋体" panose="02010600030101010101" pitchFamily="2" charset="-122"/>
                <a:cs typeface="Times New Roman" panose="02020603050405020304" pitchFamily="18" charset="0"/>
              </a:rPr>
              <a:t>    6.</a:t>
            </a:r>
            <a:r>
              <a:rPr lang="zh-CN" altLang="en-US" sz="2000" dirty="0">
                <a:latin typeface="宋体" panose="02010600030101010101" pitchFamily="2" charset="-122"/>
                <a:ea typeface="宋体" panose="02010600030101010101" pitchFamily="2" charset="-122"/>
                <a:cs typeface="Times New Roman" panose="02020603050405020304" pitchFamily="18" charset="0"/>
              </a:rPr>
              <a:t>因违规使用电器、明火、吸烟等造成火灾及损失的，由责任人全额承担损失，并按学校纪律处分规定给予纪律处分，触犯法律的依法移送公安机关。</a:t>
            </a:r>
            <a:endParaRPr lang="zh-CN" altLang="en-US" sz="2000" dirty="0">
              <a:latin typeface="宋体" panose="02010600030101010101" pitchFamily="2" charset="-122"/>
              <a:ea typeface="宋体" panose="02010600030101010101" pitchFamily="2" charset="-122"/>
              <a:cs typeface="Times New Roman" panose="02020603050405020304" pitchFamily="18" charset="0"/>
            </a:endParaRPr>
          </a:p>
          <a:p>
            <a:pPr algn="just">
              <a:lnSpc>
                <a:spcPct val="130000"/>
              </a:lnSpc>
            </a:pPr>
            <a:r>
              <a:rPr lang="en-US" altLang="zh-CN" sz="2000" dirty="0">
                <a:latin typeface="宋体" panose="02010600030101010101" pitchFamily="2" charset="-122"/>
                <a:ea typeface="宋体" panose="02010600030101010101" pitchFamily="2" charset="-122"/>
                <a:cs typeface="Times New Roman" panose="02020603050405020304" pitchFamily="18" charset="0"/>
              </a:rPr>
              <a:t>    7.</a:t>
            </a:r>
            <a:r>
              <a:rPr lang="zh-CN" altLang="en-US" sz="2000" dirty="0">
                <a:latin typeface="宋体" panose="02010600030101010101" pitchFamily="2" charset="-122"/>
                <a:ea typeface="宋体" panose="02010600030101010101" pitchFamily="2" charset="-122"/>
                <a:cs typeface="Times New Roman" panose="02020603050405020304" pitchFamily="18" charset="0"/>
              </a:rPr>
              <a:t>学生在校园楼宇内使用电梯轿厢运载电动车等违法行为，还将按照</a:t>
            </a:r>
            <a:r>
              <a:rPr lang="en-US" altLang="zh-CN" sz="2000" dirty="0">
                <a:latin typeface="宋体" panose="02010600030101010101" pitchFamily="2" charset="-122"/>
                <a:ea typeface="宋体" panose="02010600030101010101" pitchFamily="2" charset="-122"/>
                <a:cs typeface="Times New Roman" panose="02020603050405020304" pitchFamily="18" charset="0"/>
              </a:rPr>
              <a:t>《</a:t>
            </a:r>
            <a:r>
              <a:rPr lang="zh-CN" altLang="en-US" sz="2000" dirty="0">
                <a:latin typeface="宋体" panose="02010600030101010101" pitchFamily="2" charset="-122"/>
                <a:ea typeface="宋体" panose="02010600030101010101" pitchFamily="2" charset="-122"/>
                <a:cs typeface="Times New Roman" panose="02020603050405020304" pitchFamily="18" charset="0"/>
              </a:rPr>
              <a:t>四川省物业管理条例</a:t>
            </a:r>
            <a:r>
              <a:rPr lang="en-US" altLang="zh-CN" sz="2000" dirty="0">
                <a:latin typeface="宋体" panose="02010600030101010101" pitchFamily="2" charset="-122"/>
                <a:ea typeface="宋体" panose="02010600030101010101" pitchFamily="2" charset="-122"/>
                <a:cs typeface="Times New Roman" panose="02020603050405020304" pitchFamily="18" charset="0"/>
              </a:rPr>
              <a:t>》</a:t>
            </a:r>
            <a:r>
              <a:rPr lang="zh-CN" altLang="en-US" sz="2000" dirty="0">
                <a:latin typeface="宋体" panose="02010600030101010101" pitchFamily="2" charset="-122"/>
                <a:ea typeface="宋体" panose="02010600030101010101" pitchFamily="2" charset="-122"/>
                <a:cs typeface="Times New Roman" panose="02020603050405020304" pitchFamily="18" charset="0"/>
              </a:rPr>
              <a:t>依法处理。</a:t>
            </a:r>
            <a:endParaRPr lang="zh-CN" altLang="en-US" sz="2000" dirty="0">
              <a:latin typeface="宋体" panose="02010600030101010101" pitchFamily="2" charset="-122"/>
              <a:ea typeface="宋体" panose="02010600030101010101" pitchFamily="2" charset="-122"/>
              <a:cs typeface="Times New Roman" panose="02020603050405020304" pitchFamily="18" charset="0"/>
            </a:endParaRPr>
          </a:p>
          <a:p>
            <a:pPr indent="720090" algn="just">
              <a:lnSpc>
                <a:spcPct val="130000"/>
              </a:lnSpc>
            </a:pPr>
            <a:endParaRPr lang="zh-CN" altLang="en-US" sz="2400" dirty="0">
              <a:latin typeface="宋体" panose="02010600030101010101" pitchFamily="2" charset="-122"/>
              <a:ea typeface="宋体" panose="02010600030101010101" pitchFamily="2" charset="-122"/>
              <a:cs typeface="Times New Roman" panose="02020603050405020304"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1-2-1"/>
          <p:cNvPicPr>
            <a:picLocks noChangeAspect="1" noChangeArrowheads="1"/>
          </p:cNvPicPr>
          <p:nvPr/>
        </p:nvPicPr>
        <p:blipFill>
          <a:blip r:embed="rId1">
            <a:duotone>
              <a:schemeClr val="accent5">
                <a:shade val="45000"/>
                <a:satMod val="135000"/>
              </a:schemeClr>
              <a:prstClr val="white"/>
            </a:duotone>
            <a:extLst>
              <a:ext uri="{28A0092B-C50C-407E-A947-70E740481C1C}">
                <a14:useLocalDpi xmlns:a14="http://schemas.microsoft.com/office/drawing/2010/main" val="0"/>
              </a:ext>
            </a:extLst>
          </a:blip>
          <a:srcRect r="21518"/>
          <a:stretch>
            <a:fillRect/>
          </a:stretch>
        </p:blipFill>
        <p:spPr bwMode="auto">
          <a:xfrm>
            <a:off x="4865571" y="0"/>
            <a:ext cx="7326429" cy="904346"/>
          </a:xfrm>
          <a:custGeom>
            <a:avLst/>
            <a:gdLst>
              <a:gd name="connsiteX0" fmla="*/ 0 w 7326429"/>
              <a:gd name="connsiteY0" fmla="*/ 0 h 904346"/>
              <a:gd name="connsiteX1" fmla="*/ 7326429 w 7326429"/>
              <a:gd name="connsiteY1" fmla="*/ 0 h 904346"/>
              <a:gd name="connsiteX2" fmla="*/ 7326429 w 7326429"/>
              <a:gd name="connsiteY2" fmla="*/ 454025 h 904346"/>
              <a:gd name="connsiteX3" fmla="*/ 6963906 w 7326429"/>
              <a:gd name="connsiteY3" fmla="*/ 898826 h 904346"/>
              <a:gd name="connsiteX4" fmla="*/ 6909147 w 7326429"/>
              <a:gd name="connsiteY4" fmla="*/ 904346 h 904346"/>
              <a:gd name="connsiteX5" fmla="*/ 0 w 7326429"/>
              <a:gd name="connsiteY5" fmla="*/ 904346 h 904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26429" h="904346">
                <a:moveTo>
                  <a:pt x="0" y="0"/>
                </a:moveTo>
                <a:lnTo>
                  <a:pt x="7326429" y="0"/>
                </a:lnTo>
                <a:lnTo>
                  <a:pt x="7326429" y="454025"/>
                </a:lnTo>
                <a:cubicBezTo>
                  <a:pt x="7326429" y="673432"/>
                  <a:pt x="7170797" y="856490"/>
                  <a:pt x="6963906" y="898826"/>
                </a:cubicBezTo>
                <a:lnTo>
                  <a:pt x="6909147" y="904346"/>
                </a:lnTo>
                <a:lnTo>
                  <a:pt x="0" y="904346"/>
                </a:lnTo>
                <a:close/>
              </a:path>
            </a:pathLst>
          </a:custGeom>
          <a:noFill/>
          <a:effectLst/>
          <a:extLst>
            <a:ext uri="{909E8E84-426E-40DD-AFC4-6F175D3DCCD1}">
              <a14:hiddenFill xmlns:a14="http://schemas.microsoft.com/office/drawing/2010/main">
                <a:solidFill>
                  <a:srgbClr val="FFFFFF"/>
                </a:solidFill>
              </a14:hiddenFill>
            </a:ext>
          </a:extLst>
        </p:spPr>
      </p:pic>
      <p:sp>
        <p:nvSpPr>
          <p:cNvPr id="13" name="1-2-2"/>
          <p:cNvSpPr/>
          <p:nvPr/>
        </p:nvSpPr>
        <p:spPr>
          <a:xfrm flipV="1">
            <a:off x="-1523" y="0"/>
            <a:ext cx="12155486" cy="908050"/>
          </a:xfrm>
          <a:prstGeom prst="round1Rect">
            <a:avLst>
              <a:gd name="adj" fmla="val 50000"/>
            </a:avLst>
          </a:prstGeom>
          <a:gradFill flip="none" rotWithShape="1">
            <a:gsLst>
              <a:gs pos="33000">
                <a:srgbClr val="0079BA">
                  <a:alpha val="84000"/>
                </a:srgbClr>
              </a:gs>
              <a:gs pos="0">
                <a:srgbClr val="00BFE8">
                  <a:alpha val="0"/>
                </a:srgbClr>
              </a:gs>
              <a:gs pos="91000">
                <a:srgbClr val="0079BA"/>
              </a:gs>
            </a:gsLst>
            <a:lin ang="108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gradFill flip="none" rotWithShape="1">
                <a:gsLst>
                  <a:gs pos="0">
                    <a:srgbClr val="FFFFFF"/>
                  </a:gs>
                  <a:gs pos="70000">
                    <a:srgbClr val="FFFFFF">
                      <a:alpha val="80000"/>
                    </a:srgbClr>
                  </a:gs>
                </a:gsLst>
                <a:lin ang="5400000" scaled="1"/>
                <a:tileRect/>
              </a:gradFill>
              <a:effectLst>
                <a:outerShdw blurRad="50800" dist="38100" dir="5400000" rotWithShape="0">
                  <a:srgbClr val="FFFFFF">
                    <a:lumMod val="20000"/>
                    <a:alpha val="20000"/>
                  </a:srgbClr>
                </a:outerShdw>
              </a:effectLst>
            </a:endParaRPr>
          </a:p>
        </p:txBody>
      </p:sp>
      <p:sp>
        <p:nvSpPr>
          <p:cNvPr id="18" name="1-3"/>
          <p:cNvSpPr txBox="1"/>
          <p:nvPr/>
        </p:nvSpPr>
        <p:spPr>
          <a:xfrm>
            <a:off x="931778" y="256282"/>
            <a:ext cx="3775393" cy="523220"/>
          </a:xfrm>
          <a:prstGeom prst="rect">
            <a:avLst/>
          </a:prstGeom>
          <a:noFill/>
        </p:spPr>
        <p:txBody>
          <a:bodyPr wrap="none" rtlCol="0">
            <a:spAutoFit/>
          </a:bodyPr>
          <a:lstStyle>
            <a:defPPr>
              <a:defRPr lang="zh-CN"/>
            </a:defPPr>
            <a:lvl1pPr marR="0" lvl="0" indent="0" algn="ctr" fontAlgn="auto">
              <a:lnSpc>
                <a:spcPct val="100000"/>
              </a:lnSpc>
              <a:spcBef>
                <a:spcPts val="0"/>
              </a:spcBef>
              <a:spcAft>
                <a:spcPts val="0"/>
              </a:spcAft>
              <a:buClrTx/>
              <a:buSzTx/>
              <a:buFontTx/>
              <a:buNone/>
              <a:defRPr kumimoji="0" sz="6000" b="0" i="0" u="none" strike="noStrike" cap="none" spc="0" normalizeH="0" baseline="0">
                <a:ln>
                  <a:noFill/>
                </a:ln>
                <a:solidFill>
                  <a:srgbClr val="2C1F17"/>
                </a:solidFill>
                <a:effectLst/>
                <a:uLnTx/>
                <a:uFillTx/>
                <a:latin typeface="思源黑体 CN Bold" panose="020B0800000000000000" charset="-122"/>
                <a:ea typeface="思源黑体 CN Bold" panose="020B0800000000000000" charset="-122"/>
              </a:defRPr>
            </a:lvl1pPr>
          </a:lstStyle>
          <a:p>
            <a:r>
              <a:rPr lang="en-US" altLang="zh-CN" sz="2800"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rPr>
              <a:t>《</a:t>
            </a:r>
            <a:r>
              <a:rPr lang="zh-CN" altLang="en-US" sz="2800"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rPr>
              <a:t>学生公寓管理办法</a:t>
            </a:r>
            <a:r>
              <a:rPr lang="en-US" altLang="zh-CN" sz="2800"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rPr>
              <a:t>》</a:t>
            </a:r>
            <a:endParaRPr lang="zh-CN" altLang="en-US" sz="2800"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endParaRPr>
          </a:p>
        </p:txBody>
      </p:sp>
      <p:sp>
        <p:nvSpPr>
          <p:cNvPr id="24" name="1-7"/>
          <p:cNvSpPr/>
          <p:nvPr/>
        </p:nvSpPr>
        <p:spPr>
          <a:xfrm>
            <a:off x="372767" y="228673"/>
            <a:ext cx="578438" cy="578438"/>
          </a:xfrm>
          <a:prstGeom prst="ellipse">
            <a:avLst/>
          </a:prstGeom>
          <a:gradFill flip="none" rotWithShape="1">
            <a:gsLst>
              <a:gs pos="0">
                <a:schemeClr val="accent5">
                  <a:lumMod val="20000"/>
                  <a:lumOff val="80000"/>
                </a:schemeClr>
              </a:gs>
              <a:gs pos="70000">
                <a:srgbClr val="FFFFFF"/>
              </a:gs>
            </a:gsLst>
            <a:lin ang="5400000" scaled="1"/>
            <a:tileRect/>
          </a:gradFill>
          <a:ln>
            <a:noFill/>
          </a:ln>
          <a:effectLst>
            <a:outerShdw blurRad="50800" dist="38100" dir="5400000" rotWithShape="0">
              <a:srgbClr val="FFFFFF">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gradFill flip="none" rotWithShape="1">
                <a:gsLst>
                  <a:gs pos="0">
                    <a:srgbClr val="FFFFFF"/>
                  </a:gs>
                  <a:gs pos="70000">
                    <a:srgbClr val="FFFFFF">
                      <a:alpha val="80000"/>
                    </a:srgbClr>
                  </a:gs>
                </a:gsLst>
                <a:lin ang="5400000" scaled="1"/>
                <a:tileRect/>
              </a:gradFill>
              <a:effectLst>
                <a:outerShdw blurRad="50800" dist="38100" dir="5400000" rotWithShape="0">
                  <a:srgbClr val="FFFFFF">
                    <a:lumMod val="20000"/>
                    <a:alpha val="20000"/>
                  </a:srgbClr>
                </a:outerShdw>
              </a:effectLst>
            </a:endParaRPr>
          </a:p>
        </p:txBody>
      </p:sp>
      <p:sp>
        <p:nvSpPr>
          <p:cNvPr id="25" name="1-8"/>
          <p:cNvSpPr txBox="1"/>
          <p:nvPr/>
        </p:nvSpPr>
        <p:spPr>
          <a:xfrm>
            <a:off x="467013" y="256282"/>
            <a:ext cx="402674" cy="523220"/>
          </a:xfrm>
          <a:prstGeom prst="rect">
            <a:avLst/>
          </a:prstGeom>
          <a:noFill/>
        </p:spPr>
        <p:txBody>
          <a:bodyPr wrap="none" rtlCol="0">
            <a:spAutoFit/>
          </a:bodyPr>
          <a:lstStyle>
            <a:defPPr>
              <a:defRPr lang="zh-CN"/>
            </a:defPPr>
            <a:lvl1pPr marR="0" lvl="0" indent="0" algn="ctr" fontAlgn="auto">
              <a:lnSpc>
                <a:spcPct val="100000"/>
              </a:lnSpc>
              <a:spcBef>
                <a:spcPts val="0"/>
              </a:spcBef>
              <a:spcAft>
                <a:spcPts val="0"/>
              </a:spcAft>
              <a:buClrTx/>
              <a:buSzTx/>
              <a:buFontTx/>
              <a:buNone/>
              <a:defRPr kumimoji="0" sz="6000" b="0" i="0" u="none" strike="noStrike" cap="none" spc="0" normalizeH="0" baseline="0">
                <a:ln>
                  <a:noFill/>
                </a:ln>
                <a:solidFill>
                  <a:srgbClr val="2C1F17"/>
                </a:solidFill>
                <a:effectLst/>
                <a:uLnTx/>
                <a:uFillTx/>
                <a:latin typeface="思源黑体 CN Bold" panose="020B0800000000000000" charset="-122"/>
                <a:ea typeface="思源黑体 CN Bold" panose="020B0800000000000000" charset="-122"/>
              </a:defRPr>
            </a:lvl1pPr>
          </a:lstStyle>
          <a:p>
            <a:r>
              <a:rPr lang="en-US" altLang="zh-CN" sz="2800" dirty="0">
                <a:solidFill>
                  <a:srgbClr val="0079BA"/>
                </a:soli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rPr>
              <a:t>1</a:t>
            </a:r>
            <a:endParaRPr lang="zh-CN" altLang="en-US" sz="2800" dirty="0">
              <a:solidFill>
                <a:srgbClr val="0079BA"/>
              </a:soli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endParaRPr>
          </a:p>
        </p:txBody>
      </p:sp>
      <p:cxnSp>
        <p:nvCxnSpPr>
          <p:cNvPr id="3" name="1-4"/>
          <p:cNvCxnSpPr/>
          <p:nvPr/>
        </p:nvCxnSpPr>
        <p:spPr>
          <a:xfrm flipV="1">
            <a:off x="4707171" y="309612"/>
            <a:ext cx="0" cy="41656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 name="1-5"/>
          <p:cNvSpPr txBox="1"/>
          <p:nvPr/>
        </p:nvSpPr>
        <p:spPr>
          <a:xfrm>
            <a:off x="4865570" y="287059"/>
            <a:ext cx="1415772" cy="461665"/>
          </a:xfrm>
          <a:prstGeom prst="rect">
            <a:avLst/>
          </a:prstGeom>
          <a:noFill/>
        </p:spPr>
        <p:txBody>
          <a:bodyPr wrap="none" rtlCol="0">
            <a:spAutoFit/>
          </a:bodyPr>
          <a:lstStyle>
            <a:defPPr>
              <a:defRPr lang="zh-CN"/>
            </a:defPPr>
            <a:lvl1pPr marR="0" lvl="0" indent="0" algn="ctr" fontAlgn="auto">
              <a:lnSpc>
                <a:spcPct val="100000"/>
              </a:lnSpc>
              <a:spcBef>
                <a:spcPts val="0"/>
              </a:spcBef>
              <a:spcAft>
                <a:spcPts val="0"/>
              </a:spcAft>
              <a:buClrTx/>
              <a:buSzTx/>
              <a:buFontTx/>
              <a:buNone/>
              <a:defRPr kumimoji="0" sz="6000" b="0" i="0" u="none" strike="noStrike" cap="none" spc="0" normalizeH="0" baseline="0">
                <a:ln>
                  <a:noFill/>
                </a:ln>
                <a:solidFill>
                  <a:srgbClr val="2C1F17"/>
                </a:solidFill>
                <a:effectLst/>
                <a:uLnTx/>
                <a:uFillTx/>
                <a:latin typeface="思源黑体 CN Bold" panose="020B0800000000000000" charset="-122"/>
                <a:ea typeface="思源黑体 CN Bold" panose="020B0800000000000000" charset="-122"/>
              </a:defRPr>
            </a:lvl1pPr>
          </a:lstStyle>
          <a:p>
            <a:r>
              <a:rPr lang="zh-CN" altLang="en-US" sz="2400" b="1"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黑体 CN Bold" panose="020B0800000000000000" charset="-122"/>
                <a:ea typeface="思源黑体 CN Bold" panose="020B0800000000000000" charset="-122"/>
                <a:cs typeface="阿里巴巴普惠体 R" panose="00020600040101010101" pitchFamily="18" charset="-122"/>
              </a:rPr>
              <a:t>管理规范</a:t>
            </a:r>
            <a:endParaRPr lang="zh-CN" altLang="en-US" sz="2400" b="1"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黑体 CN Bold" panose="020B0800000000000000" charset="-122"/>
              <a:ea typeface="思源黑体 CN Bold" panose="020B0800000000000000" charset="-122"/>
              <a:cs typeface="阿里巴巴普惠体 R" panose="00020600040101010101" pitchFamily="18" charset="-122"/>
            </a:endParaRPr>
          </a:p>
        </p:txBody>
      </p:sp>
      <p:sp>
        <p:nvSpPr>
          <p:cNvPr id="2" name="矩形: 圆角 1"/>
          <p:cNvSpPr/>
          <p:nvPr/>
        </p:nvSpPr>
        <p:spPr>
          <a:xfrm>
            <a:off x="372767" y="1066561"/>
            <a:ext cx="11523958" cy="5200889"/>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p:cNvSpPr txBox="1"/>
          <p:nvPr/>
        </p:nvSpPr>
        <p:spPr>
          <a:xfrm>
            <a:off x="505471" y="1133019"/>
            <a:ext cx="11258549" cy="5305683"/>
          </a:xfrm>
          <a:prstGeom prst="rect">
            <a:avLst/>
          </a:prstGeom>
          <a:noFill/>
        </p:spPr>
        <p:txBody>
          <a:bodyPr wrap="square">
            <a:spAutoFit/>
          </a:bodyPr>
          <a:lstStyle/>
          <a:p>
            <a:pPr algn="just">
              <a:lnSpc>
                <a:spcPct val="130000"/>
              </a:lnSpc>
            </a:pPr>
            <a:r>
              <a:rPr lang="zh-CN" altLang="en-US" sz="2000" b="1" dirty="0">
                <a:latin typeface="宋体" panose="02010600030101010101" pitchFamily="2" charset="-122"/>
                <a:ea typeface="宋体" panose="02010600030101010101" pitchFamily="2" charset="-122"/>
                <a:cs typeface="Times New Roman" panose="02020603050405020304" pitchFamily="18" charset="0"/>
              </a:rPr>
              <a:t>    第十二条 </a:t>
            </a:r>
            <a:r>
              <a:rPr lang="zh-CN" altLang="en-US" sz="2000" dirty="0">
                <a:latin typeface="宋体" panose="02010600030101010101" pitchFamily="2" charset="-122"/>
                <a:ea typeface="宋体" panose="02010600030101010101" pitchFamily="2" charset="-122"/>
                <a:cs typeface="Times New Roman" panose="02020603050405020304" pitchFamily="18" charset="0"/>
              </a:rPr>
              <a:t>处分与处理</a:t>
            </a:r>
            <a:r>
              <a:rPr lang="en-US" altLang="zh-CN" sz="2000" dirty="0">
                <a:latin typeface="宋体" panose="02010600030101010101" pitchFamily="2" charset="-122"/>
                <a:ea typeface="宋体" panose="02010600030101010101" pitchFamily="2" charset="-122"/>
                <a:cs typeface="Times New Roman" panose="02020603050405020304" pitchFamily="18" charset="0"/>
              </a:rPr>
              <a:t>    </a:t>
            </a:r>
            <a:endParaRPr lang="en-US" altLang="zh-CN" sz="2000" dirty="0">
              <a:latin typeface="宋体" panose="02010600030101010101" pitchFamily="2" charset="-122"/>
              <a:ea typeface="宋体" panose="02010600030101010101" pitchFamily="2" charset="-122"/>
              <a:cs typeface="Times New Roman" panose="02020603050405020304" pitchFamily="18" charset="0"/>
            </a:endParaRPr>
          </a:p>
          <a:p>
            <a:pPr algn="just">
              <a:lnSpc>
                <a:spcPct val="130000"/>
              </a:lnSpc>
            </a:pPr>
            <a:r>
              <a:rPr lang="en-US" altLang="zh-CN" sz="2000" dirty="0">
                <a:latin typeface="宋体" panose="02010600030101010101" pitchFamily="2" charset="-122"/>
                <a:ea typeface="宋体" panose="02010600030101010101" pitchFamily="2" charset="-122"/>
                <a:cs typeface="Times New Roman" panose="02020603050405020304" pitchFamily="18" charset="0"/>
              </a:rPr>
              <a:t>    3.</a:t>
            </a:r>
            <a:r>
              <a:rPr lang="zh-CN" altLang="en-US" sz="2000" dirty="0">
                <a:latin typeface="宋体" panose="02010600030101010101" pitchFamily="2" charset="-122"/>
                <a:ea typeface="宋体" panose="02010600030101010101" pitchFamily="2" charset="-122"/>
                <a:cs typeface="Times New Roman" panose="02020603050405020304" pitchFamily="18" charset="0"/>
              </a:rPr>
              <a:t>学生公寓内由学校统一配备的家具、设备，因人为原因造成损坏、丢失的，按照</a:t>
            </a:r>
            <a:r>
              <a:rPr lang="en-US" altLang="zh-CN" sz="2000" dirty="0">
                <a:latin typeface="宋体" panose="02010600030101010101" pitchFamily="2" charset="-122"/>
                <a:ea typeface="宋体" panose="02010600030101010101" pitchFamily="2" charset="-122"/>
                <a:cs typeface="Times New Roman" panose="02020603050405020304" pitchFamily="18" charset="0"/>
              </a:rPr>
              <a:t>《</a:t>
            </a:r>
            <a:r>
              <a:rPr lang="zh-CN" altLang="en-US" sz="2000" dirty="0">
                <a:latin typeface="宋体" panose="02010600030101010101" pitchFamily="2" charset="-122"/>
                <a:ea typeface="宋体" panose="02010600030101010101" pitchFamily="2" charset="-122"/>
                <a:cs typeface="Times New Roman" panose="02020603050405020304" pitchFamily="18" charset="0"/>
              </a:rPr>
              <a:t>西南交通大学仪器设备及家具固定资产损坏丢失赔偿管理办法（试行）</a:t>
            </a:r>
            <a:r>
              <a:rPr lang="en-US" altLang="zh-CN" sz="2000" dirty="0">
                <a:latin typeface="宋体" panose="02010600030101010101" pitchFamily="2" charset="-122"/>
                <a:ea typeface="宋体" panose="02010600030101010101" pitchFamily="2" charset="-122"/>
                <a:cs typeface="Times New Roman" panose="02020603050405020304" pitchFamily="18" charset="0"/>
              </a:rPr>
              <a:t>》</a:t>
            </a:r>
            <a:r>
              <a:rPr lang="zh-CN" altLang="en-US" sz="2000" dirty="0">
                <a:latin typeface="宋体" panose="02010600030101010101" pitchFamily="2" charset="-122"/>
                <a:ea typeface="宋体" panose="02010600030101010101" pitchFamily="2" charset="-122"/>
                <a:cs typeface="Times New Roman" panose="02020603050405020304" pitchFamily="18" charset="0"/>
              </a:rPr>
              <a:t>（西交校资实</a:t>
            </a:r>
            <a:r>
              <a:rPr lang="en-US" altLang="zh-CN" sz="2000" dirty="0">
                <a:latin typeface="宋体" panose="02010600030101010101" pitchFamily="2" charset="-122"/>
                <a:ea typeface="宋体" panose="02010600030101010101" pitchFamily="2" charset="-122"/>
                <a:cs typeface="Times New Roman" panose="02020603050405020304" pitchFamily="18" charset="0"/>
              </a:rPr>
              <a:t>〔2016〕5 </a:t>
            </a:r>
            <a:r>
              <a:rPr lang="zh-CN" altLang="en-US" sz="2000" dirty="0">
                <a:latin typeface="宋体" panose="02010600030101010101" pitchFamily="2" charset="-122"/>
                <a:ea typeface="宋体" panose="02010600030101010101" pitchFamily="2" charset="-122"/>
                <a:cs typeface="Times New Roman" panose="02020603050405020304" pitchFamily="18" charset="0"/>
              </a:rPr>
              <a:t>号）等学校相关规定进行追责和赔偿。</a:t>
            </a:r>
            <a:endParaRPr lang="zh-CN" altLang="en-US" sz="2000" dirty="0">
              <a:latin typeface="宋体" panose="02010600030101010101" pitchFamily="2" charset="-122"/>
              <a:ea typeface="宋体" panose="02010600030101010101" pitchFamily="2" charset="-122"/>
              <a:cs typeface="Times New Roman" panose="02020603050405020304" pitchFamily="18" charset="0"/>
            </a:endParaRPr>
          </a:p>
          <a:p>
            <a:pPr algn="just">
              <a:lnSpc>
                <a:spcPct val="130000"/>
              </a:lnSpc>
            </a:pPr>
            <a:r>
              <a:rPr lang="en-US" altLang="zh-CN" sz="2000" dirty="0">
                <a:latin typeface="宋体" panose="02010600030101010101" pitchFamily="2" charset="-122"/>
                <a:ea typeface="宋体" panose="02010600030101010101" pitchFamily="2" charset="-122"/>
                <a:cs typeface="Times New Roman" panose="02020603050405020304" pitchFamily="18" charset="0"/>
              </a:rPr>
              <a:t>    4.</a:t>
            </a:r>
            <a:r>
              <a:rPr lang="zh-CN" altLang="en-US" sz="2000" dirty="0">
                <a:latin typeface="宋体" panose="02010600030101010101" pitchFamily="2" charset="-122"/>
                <a:ea typeface="宋体" panose="02010600030101010101" pitchFamily="2" charset="-122"/>
                <a:cs typeface="Times New Roman" panose="02020603050405020304" pitchFamily="18" charset="0"/>
              </a:rPr>
              <a:t>学生公寓严禁违章搭建，不得擅自改变公寓室内结构。因人为原因造成学生公寓建筑物或构筑物损坏的，恢复原使用功能发生的修缮费用，由责任人全额承担。</a:t>
            </a:r>
            <a:endParaRPr lang="zh-CN" altLang="en-US" sz="2000" dirty="0">
              <a:latin typeface="宋体" panose="02010600030101010101" pitchFamily="2" charset="-122"/>
              <a:ea typeface="宋体" panose="02010600030101010101" pitchFamily="2" charset="-122"/>
              <a:cs typeface="Times New Roman" panose="02020603050405020304" pitchFamily="18" charset="0"/>
            </a:endParaRPr>
          </a:p>
          <a:p>
            <a:pPr algn="just">
              <a:lnSpc>
                <a:spcPct val="130000"/>
              </a:lnSpc>
            </a:pPr>
            <a:r>
              <a:rPr lang="en-US" altLang="zh-CN" sz="2000" dirty="0">
                <a:latin typeface="宋体" panose="02010600030101010101" pitchFamily="2" charset="-122"/>
                <a:ea typeface="宋体" panose="02010600030101010101" pitchFamily="2" charset="-122"/>
                <a:cs typeface="Times New Roman" panose="02020603050405020304" pitchFamily="18" charset="0"/>
              </a:rPr>
              <a:t>    5.</a:t>
            </a:r>
            <a:r>
              <a:rPr lang="zh-CN" altLang="en-US" sz="2000" b="1" dirty="0">
                <a:solidFill>
                  <a:srgbClr val="FF0000"/>
                </a:solidFill>
                <a:latin typeface="宋体" panose="02010600030101010101" pitchFamily="2" charset="-122"/>
                <a:ea typeface="宋体" panose="02010600030101010101" pitchFamily="2" charset="-122"/>
                <a:cs typeface="Times New Roman" panose="02020603050405020304" pitchFamily="18" charset="0"/>
              </a:rPr>
              <a:t>窃水、窃电的，按照</a:t>
            </a:r>
            <a:r>
              <a:rPr lang="en-US" altLang="zh-CN" sz="2000" b="1" dirty="0">
                <a:solidFill>
                  <a:srgbClr val="FF0000"/>
                </a:solidFill>
                <a:latin typeface="宋体" panose="02010600030101010101" pitchFamily="2" charset="-122"/>
                <a:ea typeface="宋体" panose="02010600030101010101" pitchFamily="2" charset="-122"/>
                <a:cs typeface="Times New Roman" panose="02020603050405020304" pitchFamily="18" charset="0"/>
              </a:rPr>
              <a:t>《</a:t>
            </a:r>
            <a:r>
              <a:rPr lang="zh-CN" altLang="en-US" sz="2000" b="1" dirty="0">
                <a:solidFill>
                  <a:srgbClr val="FF0000"/>
                </a:solidFill>
                <a:latin typeface="宋体" panose="02010600030101010101" pitchFamily="2" charset="-122"/>
                <a:ea typeface="宋体" panose="02010600030101010101" pitchFamily="2" charset="-122"/>
                <a:cs typeface="Times New Roman" panose="02020603050405020304" pitchFamily="18" charset="0"/>
              </a:rPr>
              <a:t>西南交通大学水电管理办法</a:t>
            </a:r>
            <a:r>
              <a:rPr lang="en-US" altLang="zh-CN" sz="2000" b="1" dirty="0">
                <a:solidFill>
                  <a:srgbClr val="FF0000"/>
                </a:solidFill>
                <a:latin typeface="宋体" panose="02010600030101010101" pitchFamily="2" charset="-122"/>
                <a:ea typeface="宋体" panose="02010600030101010101" pitchFamily="2" charset="-122"/>
                <a:cs typeface="Times New Roman" panose="02020603050405020304" pitchFamily="18" charset="0"/>
              </a:rPr>
              <a:t>》</a:t>
            </a:r>
            <a:r>
              <a:rPr lang="zh-CN" altLang="en-US" sz="2000" b="1" dirty="0">
                <a:solidFill>
                  <a:srgbClr val="FF0000"/>
                </a:solidFill>
                <a:latin typeface="宋体" panose="02010600030101010101" pitchFamily="2" charset="-122"/>
                <a:ea typeface="宋体" panose="02010600030101010101" pitchFamily="2" charset="-122"/>
                <a:cs typeface="Times New Roman" panose="02020603050405020304" pitchFamily="18" charset="0"/>
              </a:rPr>
              <a:t>等学校相关规定进行追责和赔偿，并按学校纪律处分规定给予纪律处分</a:t>
            </a:r>
            <a:r>
              <a:rPr lang="zh-CN" altLang="en-US" sz="2000" dirty="0">
                <a:latin typeface="宋体" panose="02010600030101010101" pitchFamily="2" charset="-122"/>
                <a:ea typeface="宋体" panose="02010600030101010101" pitchFamily="2" charset="-122"/>
                <a:cs typeface="Times New Roman" panose="02020603050405020304" pitchFamily="18" charset="0"/>
              </a:rPr>
              <a:t>。</a:t>
            </a:r>
            <a:endParaRPr lang="zh-CN" altLang="en-US" sz="2000" dirty="0">
              <a:latin typeface="宋体" panose="02010600030101010101" pitchFamily="2" charset="-122"/>
              <a:ea typeface="宋体" panose="02010600030101010101" pitchFamily="2" charset="-122"/>
              <a:cs typeface="Times New Roman" panose="02020603050405020304" pitchFamily="18" charset="0"/>
            </a:endParaRPr>
          </a:p>
          <a:p>
            <a:pPr algn="just">
              <a:lnSpc>
                <a:spcPct val="130000"/>
              </a:lnSpc>
            </a:pPr>
            <a:r>
              <a:rPr lang="en-US" altLang="zh-CN" sz="2000" dirty="0">
                <a:latin typeface="宋体" panose="02010600030101010101" pitchFamily="2" charset="-122"/>
                <a:ea typeface="宋体" panose="02010600030101010101" pitchFamily="2" charset="-122"/>
                <a:cs typeface="Times New Roman" panose="02020603050405020304" pitchFamily="18" charset="0"/>
              </a:rPr>
              <a:t>    6.</a:t>
            </a:r>
            <a:r>
              <a:rPr lang="zh-CN" altLang="en-US" sz="2000" dirty="0">
                <a:latin typeface="宋体" panose="02010600030101010101" pitchFamily="2" charset="-122"/>
                <a:ea typeface="宋体" panose="02010600030101010101" pitchFamily="2" charset="-122"/>
                <a:cs typeface="Times New Roman" panose="02020603050405020304" pitchFamily="18" charset="0"/>
              </a:rPr>
              <a:t>因违规使用电器、明火、吸烟等造成火灾及损失的，由责任人全额承担损失，并按学校纪律处分规定给予纪律处分，触犯法律的依法移送公安机关。</a:t>
            </a:r>
            <a:endParaRPr lang="zh-CN" altLang="en-US" sz="2000" dirty="0">
              <a:latin typeface="宋体" panose="02010600030101010101" pitchFamily="2" charset="-122"/>
              <a:ea typeface="宋体" panose="02010600030101010101" pitchFamily="2" charset="-122"/>
              <a:cs typeface="Times New Roman" panose="02020603050405020304" pitchFamily="18" charset="0"/>
            </a:endParaRPr>
          </a:p>
          <a:p>
            <a:pPr algn="just">
              <a:lnSpc>
                <a:spcPct val="130000"/>
              </a:lnSpc>
            </a:pPr>
            <a:r>
              <a:rPr lang="en-US" altLang="zh-CN" sz="2000" dirty="0">
                <a:latin typeface="宋体" panose="02010600030101010101" pitchFamily="2" charset="-122"/>
                <a:ea typeface="宋体" panose="02010600030101010101" pitchFamily="2" charset="-122"/>
                <a:cs typeface="Times New Roman" panose="02020603050405020304" pitchFamily="18" charset="0"/>
              </a:rPr>
              <a:t>    7.</a:t>
            </a:r>
            <a:r>
              <a:rPr lang="zh-CN" altLang="en-US" sz="2000" dirty="0">
                <a:latin typeface="宋体" panose="02010600030101010101" pitchFamily="2" charset="-122"/>
                <a:ea typeface="宋体" panose="02010600030101010101" pitchFamily="2" charset="-122"/>
                <a:cs typeface="Times New Roman" panose="02020603050405020304" pitchFamily="18" charset="0"/>
              </a:rPr>
              <a:t>学生在校园楼宇内使用电梯轿厢运载电动车等违法行为，还将按照</a:t>
            </a:r>
            <a:r>
              <a:rPr lang="en-US" altLang="zh-CN" sz="2000" dirty="0">
                <a:latin typeface="宋体" panose="02010600030101010101" pitchFamily="2" charset="-122"/>
                <a:ea typeface="宋体" panose="02010600030101010101" pitchFamily="2" charset="-122"/>
                <a:cs typeface="Times New Roman" panose="02020603050405020304" pitchFamily="18" charset="0"/>
              </a:rPr>
              <a:t>《</a:t>
            </a:r>
            <a:r>
              <a:rPr lang="zh-CN" altLang="en-US" sz="2000" dirty="0">
                <a:latin typeface="宋体" panose="02010600030101010101" pitchFamily="2" charset="-122"/>
                <a:ea typeface="宋体" panose="02010600030101010101" pitchFamily="2" charset="-122"/>
                <a:cs typeface="Times New Roman" panose="02020603050405020304" pitchFamily="18" charset="0"/>
              </a:rPr>
              <a:t>四川省物业管理条例</a:t>
            </a:r>
            <a:r>
              <a:rPr lang="en-US" altLang="zh-CN" sz="2000" dirty="0">
                <a:latin typeface="宋体" panose="02010600030101010101" pitchFamily="2" charset="-122"/>
                <a:ea typeface="宋体" panose="02010600030101010101" pitchFamily="2" charset="-122"/>
                <a:cs typeface="Times New Roman" panose="02020603050405020304" pitchFamily="18" charset="0"/>
              </a:rPr>
              <a:t>》</a:t>
            </a:r>
            <a:r>
              <a:rPr lang="zh-CN" altLang="en-US" sz="2000" dirty="0">
                <a:latin typeface="宋体" panose="02010600030101010101" pitchFamily="2" charset="-122"/>
                <a:ea typeface="宋体" panose="02010600030101010101" pitchFamily="2" charset="-122"/>
                <a:cs typeface="Times New Roman" panose="02020603050405020304" pitchFamily="18" charset="0"/>
              </a:rPr>
              <a:t>依法处理。</a:t>
            </a:r>
            <a:endParaRPr lang="zh-CN" altLang="en-US" sz="2000" dirty="0">
              <a:latin typeface="宋体" panose="02010600030101010101" pitchFamily="2" charset="-122"/>
              <a:ea typeface="宋体" panose="02010600030101010101" pitchFamily="2" charset="-122"/>
              <a:cs typeface="Times New Roman" panose="02020603050405020304" pitchFamily="18" charset="0"/>
            </a:endParaRPr>
          </a:p>
          <a:p>
            <a:pPr indent="720090" algn="just">
              <a:lnSpc>
                <a:spcPct val="130000"/>
              </a:lnSpc>
            </a:pPr>
            <a:endParaRPr lang="zh-CN" altLang="en-US" sz="2400" dirty="0">
              <a:latin typeface="宋体" panose="02010600030101010101" pitchFamily="2" charset="-122"/>
              <a:ea typeface="宋体" panose="02010600030101010101" pitchFamily="2" charset="-122"/>
              <a:cs typeface="Times New Roman" panose="02020603050405020304"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1-13"/>
          <p:cNvSpPr/>
          <p:nvPr/>
        </p:nvSpPr>
        <p:spPr>
          <a:xfrm>
            <a:off x="593640" y="1347519"/>
            <a:ext cx="4092660" cy="4721238"/>
          </a:xfrm>
          <a:prstGeom prst="roundRect">
            <a:avLst>
              <a:gd name="adj" fmla="val 0"/>
            </a:avLst>
          </a:prstGeom>
          <a:solidFill>
            <a:srgbClr val="0079BA"/>
          </a:solidFill>
          <a:ln w="6350">
            <a:noFill/>
          </a:ln>
          <a:effectLst>
            <a:outerShdw blurRad="50800" dist="38100" dir="5400000" rotWithShape="0">
              <a:srgbClr val="037C09">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gradFill flip="none" rotWithShape="1">
                <a:gsLst>
                  <a:gs pos="0">
                    <a:srgbClr val="FFFFFF"/>
                  </a:gs>
                  <a:gs pos="70000">
                    <a:srgbClr val="FFFFFF">
                      <a:alpha val="80000"/>
                    </a:srgbClr>
                  </a:gs>
                </a:gsLst>
                <a:lin ang="5400000" scaled="1"/>
                <a:tileRect/>
              </a:gradFill>
              <a:effectLst>
                <a:outerShdw blurRad="50800" dist="38100" dir="5400000" rotWithShape="0">
                  <a:srgbClr val="FFFFFF">
                    <a:lumMod val="20000"/>
                    <a:alpha val="20000"/>
                  </a:srgbClr>
                </a:outerShdw>
              </a:effectLst>
              <a:uLnTx/>
              <a:uFillTx/>
              <a:latin typeface="Arial" panose="020B0604020202020204"/>
              <a:ea typeface="思源黑体 Normal" panose="020B0400000000000000" pitchFamily="34" charset="-122"/>
              <a:cs typeface="+mn-cs"/>
              <a:sym typeface="微软雅黑" panose="020B0503020204020204" pitchFamily="34" charset="-122"/>
            </a:endParaRPr>
          </a:p>
        </p:txBody>
      </p:sp>
      <p:grpSp>
        <p:nvGrpSpPr>
          <p:cNvPr id="38" name="1-14"/>
          <p:cNvGrpSpPr/>
          <p:nvPr/>
        </p:nvGrpSpPr>
        <p:grpSpPr>
          <a:xfrm>
            <a:off x="745587" y="1849293"/>
            <a:ext cx="3521613" cy="3998084"/>
            <a:chOff x="471744" y="3209736"/>
            <a:chExt cx="3521613" cy="3998084"/>
          </a:xfrm>
        </p:grpSpPr>
        <p:sp>
          <p:nvSpPr>
            <p:cNvPr id="32" name="1-14-1"/>
            <p:cNvSpPr/>
            <p:nvPr/>
          </p:nvSpPr>
          <p:spPr>
            <a:xfrm>
              <a:off x="471744" y="3938207"/>
              <a:ext cx="3521613" cy="3269613"/>
            </a:xfrm>
            <a:prstGeom prst="rect">
              <a:avLst/>
            </a:prstGeom>
          </p:spPr>
          <p:txBody>
            <a:bodyPr wrap="square">
              <a:spAutoFit/>
            </a:bodyPr>
            <a:lstStyle/>
            <a:p>
              <a:pPr algn="just">
                <a:lnSpc>
                  <a:spcPct val="150000"/>
                </a:lnSpc>
                <a:buClr>
                  <a:prstClr val="black"/>
                </a:buClr>
                <a:defRPr/>
              </a:pPr>
              <a:r>
                <a:rPr lang="zh-CN" altLang="en-US" sz="2000"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微软雅黑" panose="020B0503020204020204" pitchFamily="34" charset="-122"/>
                  <a:ea typeface="微软雅黑" panose="020B0503020204020204" pitchFamily="34" charset="-122"/>
                  <a:cs typeface="阿里巴巴普惠体 R" panose="00020600040101010101" pitchFamily="18" charset="-122"/>
                  <a:sym typeface="微软雅黑" panose="020B0503020204020204" pitchFamily="34" charset="-122"/>
                </a:rPr>
                <a:t>       </a:t>
              </a:r>
              <a:r>
                <a:rPr lang="zh-CN" altLang="en-US" sz="2000" b="1"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微软雅黑" panose="020B0503020204020204" pitchFamily="34" charset="-122"/>
                  <a:ea typeface="微软雅黑" panose="020B0503020204020204" pitchFamily="34" charset="-122"/>
                  <a:cs typeface="阿里巴巴普惠体 R" panose="00020600040101010101" pitchFamily="18" charset="-122"/>
                  <a:sym typeface="微软雅黑" panose="020B0503020204020204" pitchFamily="34" charset="-122"/>
                </a:rPr>
                <a:t>学院园区管理中心</a:t>
              </a:r>
              <a:r>
                <a:rPr lang="zh-CN" altLang="en-US" sz="2000"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微软雅黑" panose="020B0503020204020204" pitchFamily="34" charset="-122"/>
                  <a:ea typeface="微软雅黑" panose="020B0503020204020204" pitchFamily="34" charset="-122"/>
                  <a:cs typeface="阿里巴巴普惠体 R" panose="00020600040101010101" pitchFamily="18" charset="-122"/>
                  <a:sym typeface="微软雅黑" panose="020B0503020204020204" pitchFamily="34" charset="-122"/>
                </a:rPr>
                <a:t>负责学院所有宿舍的卫生及安全检查工作，检查人员应做到公正公平公开，并对每次检查结果进行记录、留底；学生应主动配合工作人员及时整改不合格区域。</a:t>
              </a:r>
              <a:endParaRPr lang="zh-CN" altLang="en-US" sz="2000"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微软雅黑" panose="020B0503020204020204" pitchFamily="34" charset="-122"/>
                <a:ea typeface="微软雅黑" panose="020B0503020204020204" pitchFamily="34" charset="-122"/>
                <a:cs typeface="阿里巴巴普惠体 R" panose="00020600040101010101" pitchFamily="18" charset="-122"/>
                <a:sym typeface="微软雅黑" panose="020B0503020204020204" pitchFamily="34" charset="-122"/>
              </a:endParaRPr>
            </a:p>
          </p:txBody>
        </p:sp>
        <p:sp>
          <p:nvSpPr>
            <p:cNvPr id="33" name="1-14-2"/>
            <p:cNvSpPr/>
            <p:nvPr/>
          </p:nvSpPr>
          <p:spPr>
            <a:xfrm>
              <a:off x="471744" y="3209736"/>
              <a:ext cx="1620957" cy="523220"/>
            </a:xfrm>
            <a:prstGeom prst="rect">
              <a:avLst/>
            </a:prstGeom>
          </p:spPr>
          <p:txBody>
            <a:bodyPr wrap="none">
              <a:spAutoFit/>
            </a:bodyPr>
            <a:lstStyle/>
            <a:p>
              <a:pPr lvl="0">
                <a:defRPr/>
              </a:pPr>
              <a:r>
                <a:rPr lang="zh-CN" altLang="en-US" sz="2800"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sym typeface="微软雅黑" panose="020B0503020204020204" pitchFamily="34" charset="-122"/>
                </a:rPr>
                <a:t>宿舍检查</a:t>
              </a:r>
              <a:endParaRPr lang="zh-CN" altLang="en-US" sz="2800"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sym typeface="微软雅黑" panose="020B0503020204020204" pitchFamily="34" charset="-122"/>
              </a:endParaRPr>
            </a:p>
          </p:txBody>
        </p:sp>
      </p:grpSp>
      <p:sp>
        <p:nvSpPr>
          <p:cNvPr id="17" name="1-15-2"/>
          <p:cNvSpPr txBox="1"/>
          <p:nvPr/>
        </p:nvSpPr>
        <p:spPr>
          <a:xfrm>
            <a:off x="4933950" y="1161960"/>
            <a:ext cx="6751002" cy="953723"/>
          </a:xfrm>
          <a:prstGeom prst="rect">
            <a:avLst/>
          </a:prstGeom>
          <a:noFill/>
        </p:spPr>
        <p:txBody>
          <a:bodyPr wrap="square">
            <a:spAutoFit/>
          </a:bodyPr>
          <a:lstStyle/>
          <a:p>
            <a:pPr algn="just">
              <a:lnSpc>
                <a:spcPct val="120000"/>
              </a:lnSpc>
            </a:pPr>
            <a:r>
              <a:rPr lang="zh-CN" altLang="en-US" sz="1600" dirty="0">
                <a:latin typeface="微软雅黑" panose="020B0503020204020204" pitchFamily="34" charset="-122"/>
                <a:ea typeface="微软雅黑" panose="020B0503020204020204" pitchFamily="34" charset="-122"/>
                <a:cs typeface="阿里巴巴普惠体 R" panose="00020600040101010101" pitchFamily="18" charset="-122"/>
                <a:sym typeface="微软雅黑" panose="020B0503020204020204" pitchFamily="34" charset="-122"/>
              </a:rPr>
              <a:t>原则上，学院园区管理中心</a:t>
            </a:r>
            <a:r>
              <a:rPr lang="zh-CN" altLang="en-US" sz="1600" b="1" dirty="0">
                <a:solidFill>
                  <a:srgbClr val="FF0000"/>
                </a:solidFill>
                <a:latin typeface="微软雅黑" panose="020B0503020204020204" pitchFamily="34" charset="-122"/>
                <a:ea typeface="微软雅黑" panose="020B0503020204020204" pitchFamily="34" charset="-122"/>
                <a:cs typeface="阿里巴巴普惠体 R" panose="00020600040101010101" pitchFamily="18" charset="-122"/>
                <a:sym typeface="微软雅黑" panose="020B0503020204020204" pitchFamily="34" charset="-122"/>
              </a:rPr>
              <a:t>每学期（</a:t>
            </a:r>
            <a:r>
              <a:rPr lang="en-US" altLang="zh-CN" sz="1600" b="1" dirty="0">
                <a:solidFill>
                  <a:srgbClr val="FF0000"/>
                </a:solidFill>
                <a:latin typeface="微软雅黑" panose="020B0503020204020204" pitchFamily="34" charset="-122"/>
                <a:ea typeface="微软雅黑" panose="020B0503020204020204" pitchFamily="34" charset="-122"/>
                <a:cs typeface="阿里巴巴普惠体 R" panose="00020600040101010101" pitchFamily="18" charset="-122"/>
                <a:sym typeface="微软雅黑" panose="020B0503020204020204" pitchFamily="34" charset="-122"/>
              </a:rPr>
              <a:t>1-16</a:t>
            </a:r>
            <a:r>
              <a:rPr lang="zh-CN" altLang="en-US" sz="1600" b="1" dirty="0">
                <a:solidFill>
                  <a:srgbClr val="FF0000"/>
                </a:solidFill>
                <a:latin typeface="微软雅黑" panose="020B0503020204020204" pitchFamily="34" charset="-122"/>
                <a:ea typeface="微软雅黑" panose="020B0503020204020204" pitchFamily="34" charset="-122"/>
                <a:cs typeface="阿里巴巴普惠体 R" panose="00020600040101010101" pitchFamily="18" charset="-122"/>
                <a:sym typeface="微软雅黑" panose="020B0503020204020204" pitchFamily="34" charset="-122"/>
              </a:rPr>
              <a:t>周）</a:t>
            </a:r>
            <a:r>
              <a:rPr lang="zh-CN" altLang="en-US" sz="1600" dirty="0">
                <a:latin typeface="微软雅黑" panose="020B0503020204020204" pitchFamily="34" charset="-122"/>
                <a:ea typeface="微软雅黑" panose="020B0503020204020204" pitchFamily="34" charset="-122"/>
                <a:cs typeface="阿里巴巴普惠体 R" panose="00020600040101010101" pitchFamily="18" charset="-122"/>
                <a:sym typeface="微软雅黑" panose="020B0503020204020204" pitchFamily="34" charset="-122"/>
              </a:rPr>
              <a:t>开展四次宿舍卫生、宿舍安全</a:t>
            </a:r>
            <a:r>
              <a:rPr lang="zh-CN" altLang="en-US" sz="1600" b="1" dirty="0">
                <a:solidFill>
                  <a:srgbClr val="FF0000"/>
                </a:solidFill>
                <a:latin typeface="微软雅黑" panose="020B0503020204020204" pitchFamily="34" charset="-122"/>
                <a:ea typeface="微软雅黑" panose="020B0503020204020204" pitchFamily="34" charset="-122"/>
                <a:cs typeface="阿里巴巴普惠体 R" panose="00020600040101010101" pitchFamily="18" charset="-122"/>
                <a:sym typeface="微软雅黑" panose="020B0503020204020204" pitchFamily="34" charset="-122"/>
              </a:rPr>
              <a:t>常规检查</a:t>
            </a:r>
            <a:r>
              <a:rPr lang="zh-CN" altLang="en-US" sz="1600" dirty="0">
                <a:latin typeface="微软雅黑" panose="020B0503020204020204" pitchFamily="34" charset="-122"/>
                <a:ea typeface="微软雅黑" panose="020B0503020204020204" pitchFamily="34" charset="-122"/>
                <a:cs typeface="阿里巴巴普惠体 R" panose="00020600040101010101" pitchFamily="18" charset="-122"/>
                <a:sym typeface="微软雅黑" panose="020B0503020204020204" pitchFamily="34" charset="-122"/>
              </a:rPr>
              <a:t>工作，并不定期开展宿舍卫生、宿舍安全</a:t>
            </a:r>
            <a:r>
              <a:rPr lang="zh-CN" altLang="en-US" sz="1600" b="1" dirty="0">
                <a:solidFill>
                  <a:srgbClr val="FF0000"/>
                </a:solidFill>
                <a:latin typeface="微软雅黑" panose="020B0503020204020204" pitchFamily="34" charset="-122"/>
                <a:ea typeface="微软雅黑" panose="020B0503020204020204" pitchFamily="34" charset="-122"/>
                <a:cs typeface="阿里巴巴普惠体 R" panose="00020600040101010101" pitchFamily="18" charset="-122"/>
                <a:sym typeface="微软雅黑" panose="020B0503020204020204" pitchFamily="34" charset="-122"/>
              </a:rPr>
              <a:t>抽查</a:t>
            </a:r>
            <a:r>
              <a:rPr lang="zh-CN" altLang="en-US" sz="1600" dirty="0">
                <a:latin typeface="微软雅黑" panose="020B0503020204020204" pitchFamily="34" charset="-122"/>
                <a:ea typeface="微软雅黑" panose="020B0503020204020204" pitchFamily="34" charset="-122"/>
                <a:cs typeface="阿里巴巴普惠体 R" panose="00020600040101010101" pitchFamily="18" charset="-122"/>
                <a:sym typeface="微软雅黑" panose="020B0503020204020204" pitchFamily="34" charset="-122"/>
              </a:rPr>
              <a:t>工作，宿舍卫生、宿舍安全常规检查及抽查结果作为每学年“文明宿舍”评选的重要依据。</a:t>
            </a:r>
            <a:endParaRPr lang="zh-CN" altLang="en-US" sz="1600" dirty="0">
              <a:latin typeface="微软雅黑" panose="020B0503020204020204" pitchFamily="34" charset="-122"/>
              <a:ea typeface="微软雅黑" panose="020B0503020204020204" pitchFamily="34" charset="-122"/>
              <a:cs typeface="阿里巴巴普惠体 R" panose="00020600040101010101" pitchFamily="18" charset="-122"/>
              <a:sym typeface="微软雅黑" panose="020B0503020204020204" pitchFamily="34" charset="-122"/>
            </a:endParaRPr>
          </a:p>
        </p:txBody>
      </p:sp>
      <p:sp>
        <p:nvSpPr>
          <p:cNvPr id="23" name="1-16-2"/>
          <p:cNvSpPr txBox="1"/>
          <p:nvPr/>
        </p:nvSpPr>
        <p:spPr>
          <a:xfrm>
            <a:off x="4933950" y="2310052"/>
            <a:ext cx="6751002" cy="953723"/>
          </a:xfrm>
          <a:prstGeom prst="rect">
            <a:avLst/>
          </a:prstGeom>
          <a:noFill/>
        </p:spPr>
        <p:txBody>
          <a:bodyPr wrap="square">
            <a:spAutoFit/>
          </a:bodyPr>
          <a:lstStyle/>
          <a:p>
            <a:pPr algn="just">
              <a:lnSpc>
                <a:spcPct val="120000"/>
              </a:lnSpc>
            </a:pPr>
            <a:r>
              <a:rPr lang="zh-CN" altLang="en-US" sz="1600" dirty="0">
                <a:latin typeface="微软雅黑" panose="020B0503020204020204" pitchFamily="34" charset="-122"/>
                <a:ea typeface="微软雅黑" panose="020B0503020204020204" pitchFamily="34" charset="-122"/>
                <a:cs typeface="阿里巴巴普惠体 R" panose="00020600040101010101" pitchFamily="18" charset="-122"/>
                <a:sym typeface="微软雅黑" panose="020B0503020204020204" pitchFamily="34" charset="-122"/>
              </a:rPr>
              <a:t>常规检查时，</a:t>
            </a:r>
            <a:r>
              <a:rPr lang="zh-CN" altLang="en-US" sz="1600" b="1" dirty="0">
                <a:solidFill>
                  <a:srgbClr val="FF0000"/>
                </a:solidFill>
                <a:latin typeface="微软雅黑" panose="020B0503020204020204" pitchFamily="34" charset="-122"/>
                <a:ea typeface="微软雅黑" panose="020B0503020204020204" pitchFamily="34" charset="-122"/>
                <a:cs typeface="阿里巴巴普惠体 R" panose="00020600040101010101" pitchFamily="18" charset="-122"/>
                <a:sym typeface="微软雅黑" panose="020B0503020204020204" pitchFamily="34" charset="-122"/>
              </a:rPr>
              <a:t>各宿舍至少有一名宿舍成员在场</a:t>
            </a:r>
            <a:r>
              <a:rPr lang="zh-CN" altLang="en-US" sz="1600" dirty="0">
                <a:latin typeface="微软雅黑" panose="020B0503020204020204" pitchFamily="34" charset="-122"/>
                <a:ea typeface="微软雅黑" panose="020B0503020204020204" pitchFamily="34" charset="-122"/>
                <a:cs typeface="阿里巴巴普惠体 R" panose="00020600040101010101" pitchFamily="18" charset="-122"/>
                <a:sym typeface="微软雅黑" panose="020B0503020204020204" pitchFamily="34" charset="-122"/>
              </a:rPr>
              <a:t>，若宿舍成员在检查时间内无人可在场，需提前一日向学院园区管理中心进行报备。若未提前报备，则当次检查成绩记为</a:t>
            </a:r>
            <a:r>
              <a:rPr lang="en-US" altLang="zh-CN" sz="1600" dirty="0">
                <a:latin typeface="微软雅黑" panose="020B0503020204020204" pitchFamily="34" charset="-122"/>
                <a:ea typeface="微软雅黑" panose="020B0503020204020204" pitchFamily="34" charset="-122"/>
                <a:cs typeface="阿里巴巴普惠体 R" panose="00020600040101010101" pitchFamily="18" charset="-122"/>
                <a:sym typeface="微软雅黑" panose="020B0503020204020204" pitchFamily="34" charset="-122"/>
              </a:rPr>
              <a:t>50</a:t>
            </a:r>
            <a:r>
              <a:rPr lang="zh-CN" altLang="en-US" sz="1600" dirty="0">
                <a:latin typeface="微软雅黑" panose="020B0503020204020204" pitchFamily="34" charset="-122"/>
                <a:ea typeface="微软雅黑" panose="020B0503020204020204" pitchFamily="34" charset="-122"/>
                <a:cs typeface="阿里巴巴普惠体 R" panose="00020600040101010101" pitchFamily="18" charset="-122"/>
                <a:sym typeface="微软雅黑" panose="020B0503020204020204" pitchFamily="34" charset="-122"/>
              </a:rPr>
              <a:t>分，若存在干扰检查工作的行为检查成绩记为</a:t>
            </a:r>
            <a:r>
              <a:rPr lang="en-US" altLang="zh-CN" sz="1600" dirty="0">
                <a:latin typeface="微软雅黑" panose="020B0503020204020204" pitchFamily="34" charset="-122"/>
                <a:ea typeface="微软雅黑" panose="020B0503020204020204" pitchFamily="34" charset="-122"/>
                <a:cs typeface="阿里巴巴普惠体 R" panose="00020600040101010101" pitchFamily="18" charset="-122"/>
                <a:sym typeface="微软雅黑" panose="020B0503020204020204" pitchFamily="34" charset="-122"/>
              </a:rPr>
              <a:t>0</a:t>
            </a:r>
            <a:r>
              <a:rPr lang="zh-CN" altLang="en-US" sz="1600" dirty="0">
                <a:latin typeface="微软雅黑" panose="020B0503020204020204" pitchFamily="34" charset="-122"/>
                <a:ea typeface="微软雅黑" panose="020B0503020204020204" pitchFamily="34" charset="-122"/>
                <a:cs typeface="阿里巴巴普惠体 R" panose="00020600040101010101" pitchFamily="18" charset="-122"/>
                <a:sym typeface="微软雅黑" panose="020B0503020204020204" pitchFamily="34" charset="-122"/>
              </a:rPr>
              <a:t>分。</a:t>
            </a:r>
            <a:endParaRPr lang="zh-CN" altLang="en-US" sz="1600" dirty="0">
              <a:latin typeface="微软雅黑" panose="020B0503020204020204" pitchFamily="34" charset="-122"/>
              <a:ea typeface="微软雅黑" panose="020B0503020204020204" pitchFamily="34" charset="-122"/>
              <a:cs typeface="阿里巴巴普惠体 R" panose="00020600040101010101" pitchFamily="18" charset="-122"/>
              <a:sym typeface="微软雅黑" panose="020B0503020204020204" pitchFamily="34" charset="-122"/>
            </a:endParaRPr>
          </a:p>
        </p:txBody>
      </p:sp>
      <p:sp>
        <p:nvSpPr>
          <p:cNvPr id="37" name="1-17-2"/>
          <p:cNvSpPr txBox="1"/>
          <p:nvPr/>
        </p:nvSpPr>
        <p:spPr>
          <a:xfrm>
            <a:off x="4933950" y="3458144"/>
            <a:ext cx="6751002" cy="658257"/>
          </a:xfrm>
          <a:prstGeom prst="rect">
            <a:avLst/>
          </a:prstGeom>
          <a:noFill/>
        </p:spPr>
        <p:txBody>
          <a:bodyPr wrap="square">
            <a:spAutoFit/>
          </a:bodyPr>
          <a:lstStyle/>
          <a:p>
            <a:pPr algn="just">
              <a:lnSpc>
                <a:spcPct val="120000"/>
              </a:lnSpc>
            </a:pPr>
            <a:r>
              <a:rPr lang="zh-CN" altLang="en-US" sz="1600" dirty="0">
                <a:latin typeface="微软雅黑" panose="020B0503020204020204" pitchFamily="34" charset="-122"/>
                <a:ea typeface="微软雅黑" panose="020B0503020204020204" pitchFamily="34" charset="-122"/>
                <a:cs typeface="阿里巴巴普惠体 R" panose="00020600040101010101" pitchFamily="18" charset="-122"/>
                <a:sym typeface="微软雅黑" panose="020B0503020204020204" pitchFamily="34" charset="-122"/>
              </a:rPr>
              <a:t>常规卫生检查结果将由学院园区管理中心对检查情况进行公示。有异议者须在</a:t>
            </a:r>
            <a:r>
              <a:rPr lang="zh-CN" altLang="en-US" sz="1600" b="1" dirty="0">
                <a:solidFill>
                  <a:srgbClr val="FF0000"/>
                </a:solidFill>
                <a:latin typeface="微软雅黑" panose="020B0503020204020204" pitchFamily="34" charset="-122"/>
                <a:ea typeface="微软雅黑" panose="020B0503020204020204" pitchFamily="34" charset="-122"/>
                <a:cs typeface="阿里巴巴普惠体 R" panose="00020600040101010101" pitchFamily="18" charset="-122"/>
                <a:sym typeface="微软雅黑" panose="020B0503020204020204" pitchFamily="34" charset="-122"/>
              </a:rPr>
              <a:t>公示期</a:t>
            </a:r>
            <a:r>
              <a:rPr lang="zh-CN" altLang="en-US" sz="1600" dirty="0">
                <a:latin typeface="微软雅黑" panose="020B0503020204020204" pitchFamily="34" charset="-122"/>
                <a:ea typeface="微软雅黑" panose="020B0503020204020204" pitchFamily="34" charset="-122"/>
                <a:cs typeface="阿里巴巴普惠体 R" panose="00020600040101010101" pitchFamily="18" charset="-122"/>
                <a:sym typeface="微软雅黑" panose="020B0503020204020204" pitchFamily="34" charset="-122"/>
              </a:rPr>
              <a:t>内联系学院园区管理中心进行成绩复议。</a:t>
            </a:r>
            <a:endParaRPr lang="zh-CN" altLang="en-US" sz="1600" dirty="0">
              <a:latin typeface="微软雅黑" panose="020B0503020204020204" pitchFamily="34" charset="-122"/>
              <a:ea typeface="微软雅黑" panose="020B0503020204020204" pitchFamily="34" charset="-122"/>
              <a:cs typeface="阿里巴巴普惠体 R" panose="00020600040101010101" pitchFamily="18" charset="-122"/>
              <a:sym typeface="微软雅黑" panose="020B0503020204020204" pitchFamily="34" charset="-122"/>
            </a:endParaRPr>
          </a:p>
        </p:txBody>
      </p:sp>
      <p:cxnSp>
        <p:nvCxnSpPr>
          <p:cNvPr id="43" name="1-18"/>
          <p:cNvCxnSpPr/>
          <p:nvPr/>
        </p:nvCxnSpPr>
        <p:spPr>
          <a:xfrm>
            <a:off x="5010150" y="2211563"/>
            <a:ext cx="6674802" cy="0"/>
          </a:xfrm>
          <a:prstGeom prst="line">
            <a:avLst/>
          </a:prstGeom>
          <a:ln>
            <a:solidFill>
              <a:srgbClr val="0079BA"/>
            </a:solidFill>
          </a:ln>
        </p:spPr>
        <p:style>
          <a:lnRef idx="1">
            <a:schemeClr val="accent1"/>
          </a:lnRef>
          <a:fillRef idx="0">
            <a:schemeClr val="accent1"/>
          </a:fillRef>
          <a:effectRef idx="0">
            <a:schemeClr val="accent1"/>
          </a:effectRef>
          <a:fontRef idx="minor">
            <a:schemeClr val="tx1"/>
          </a:fontRef>
        </p:style>
      </p:cxnSp>
      <p:pic>
        <p:nvPicPr>
          <p:cNvPr id="2" name="1-2-1"/>
          <p:cNvPicPr>
            <a:picLocks noChangeAspect="1" noChangeArrowheads="1"/>
          </p:cNvPicPr>
          <p:nvPr/>
        </p:nvPicPr>
        <p:blipFill>
          <a:blip r:embed="rId1">
            <a:duotone>
              <a:schemeClr val="accent5">
                <a:shade val="45000"/>
                <a:satMod val="135000"/>
              </a:schemeClr>
              <a:prstClr val="white"/>
            </a:duotone>
            <a:extLst>
              <a:ext uri="{28A0092B-C50C-407E-A947-70E740481C1C}">
                <a14:useLocalDpi xmlns:a14="http://schemas.microsoft.com/office/drawing/2010/main" val="0"/>
              </a:ext>
            </a:extLst>
          </a:blip>
          <a:srcRect r="21518"/>
          <a:stretch>
            <a:fillRect/>
          </a:stretch>
        </p:blipFill>
        <p:spPr bwMode="auto">
          <a:xfrm>
            <a:off x="4865571" y="0"/>
            <a:ext cx="7326429" cy="904346"/>
          </a:xfrm>
          <a:custGeom>
            <a:avLst/>
            <a:gdLst>
              <a:gd name="connsiteX0" fmla="*/ 0 w 7326429"/>
              <a:gd name="connsiteY0" fmla="*/ 0 h 904346"/>
              <a:gd name="connsiteX1" fmla="*/ 7326429 w 7326429"/>
              <a:gd name="connsiteY1" fmla="*/ 0 h 904346"/>
              <a:gd name="connsiteX2" fmla="*/ 7326429 w 7326429"/>
              <a:gd name="connsiteY2" fmla="*/ 454025 h 904346"/>
              <a:gd name="connsiteX3" fmla="*/ 6963906 w 7326429"/>
              <a:gd name="connsiteY3" fmla="*/ 898826 h 904346"/>
              <a:gd name="connsiteX4" fmla="*/ 6909147 w 7326429"/>
              <a:gd name="connsiteY4" fmla="*/ 904346 h 904346"/>
              <a:gd name="connsiteX5" fmla="*/ 0 w 7326429"/>
              <a:gd name="connsiteY5" fmla="*/ 904346 h 904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26429" h="904346">
                <a:moveTo>
                  <a:pt x="0" y="0"/>
                </a:moveTo>
                <a:lnTo>
                  <a:pt x="7326429" y="0"/>
                </a:lnTo>
                <a:lnTo>
                  <a:pt x="7326429" y="454025"/>
                </a:lnTo>
                <a:cubicBezTo>
                  <a:pt x="7326429" y="673432"/>
                  <a:pt x="7170797" y="856490"/>
                  <a:pt x="6963906" y="898826"/>
                </a:cubicBezTo>
                <a:lnTo>
                  <a:pt x="6909147" y="904346"/>
                </a:lnTo>
                <a:lnTo>
                  <a:pt x="0" y="904346"/>
                </a:lnTo>
                <a:close/>
              </a:path>
            </a:pathLst>
          </a:custGeom>
          <a:noFill/>
          <a:effectLst/>
          <a:extLst>
            <a:ext uri="{909E8E84-426E-40DD-AFC4-6F175D3DCCD1}">
              <a14:hiddenFill xmlns:a14="http://schemas.microsoft.com/office/drawing/2010/main">
                <a:solidFill>
                  <a:srgbClr val="FFFFFF"/>
                </a:solidFill>
              </a14:hiddenFill>
            </a:ext>
          </a:extLst>
        </p:spPr>
      </p:pic>
      <p:sp>
        <p:nvSpPr>
          <p:cNvPr id="3" name="1-2-2"/>
          <p:cNvSpPr/>
          <p:nvPr/>
        </p:nvSpPr>
        <p:spPr>
          <a:xfrm flipV="1">
            <a:off x="-1523" y="0"/>
            <a:ext cx="12155486" cy="908050"/>
          </a:xfrm>
          <a:prstGeom prst="round1Rect">
            <a:avLst>
              <a:gd name="adj" fmla="val 50000"/>
            </a:avLst>
          </a:prstGeom>
          <a:gradFill flip="none" rotWithShape="1">
            <a:gsLst>
              <a:gs pos="33000">
                <a:srgbClr val="0079BA">
                  <a:alpha val="84000"/>
                </a:srgbClr>
              </a:gs>
              <a:gs pos="0">
                <a:srgbClr val="00BFE8">
                  <a:alpha val="0"/>
                </a:srgbClr>
              </a:gs>
              <a:gs pos="91000">
                <a:srgbClr val="0079BA"/>
              </a:gs>
            </a:gsLst>
            <a:lin ang="108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dirty="0">
              <a:gradFill flip="none" rotWithShape="1">
                <a:gsLst>
                  <a:gs pos="0">
                    <a:srgbClr val="FFFFFF"/>
                  </a:gs>
                  <a:gs pos="70000">
                    <a:srgbClr val="FFFFFF">
                      <a:alpha val="80000"/>
                    </a:srgbClr>
                  </a:gs>
                </a:gsLst>
                <a:lin ang="5400000" scaled="1"/>
                <a:tileRect/>
              </a:gradFill>
              <a:effectLst>
                <a:outerShdw blurRad="50800" dist="38100" dir="5400000" rotWithShape="0">
                  <a:srgbClr val="FFFFFF">
                    <a:lumMod val="20000"/>
                    <a:alpha val="20000"/>
                  </a:srgbClr>
                </a:outerShdw>
              </a:effectLst>
            </a:endParaRPr>
          </a:p>
        </p:txBody>
      </p:sp>
      <p:sp>
        <p:nvSpPr>
          <p:cNvPr id="4" name="1-3"/>
          <p:cNvSpPr txBox="1"/>
          <p:nvPr/>
        </p:nvSpPr>
        <p:spPr>
          <a:xfrm>
            <a:off x="815713" y="256282"/>
            <a:ext cx="7007046" cy="523220"/>
          </a:xfrm>
          <a:prstGeom prst="rect">
            <a:avLst/>
          </a:prstGeom>
          <a:noFill/>
        </p:spPr>
        <p:txBody>
          <a:bodyPr wrap="none" rtlCol="0">
            <a:spAutoFit/>
          </a:bodyPr>
          <a:lstStyle>
            <a:defPPr>
              <a:defRPr lang="zh-CN"/>
            </a:defPPr>
            <a:lvl1pPr marR="0" lvl="0" indent="0" algn="ctr" fontAlgn="auto">
              <a:lnSpc>
                <a:spcPct val="100000"/>
              </a:lnSpc>
              <a:spcBef>
                <a:spcPts val="0"/>
              </a:spcBef>
              <a:spcAft>
                <a:spcPts val="0"/>
              </a:spcAft>
              <a:buClrTx/>
              <a:buSzTx/>
              <a:buFontTx/>
              <a:buNone/>
              <a:defRPr kumimoji="0" sz="6000" b="0" i="0" u="none" strike="noStrike" cap="none" spc="0" normalizeH="0" baseline="0">
                <a:ln>
                  <a:noFill/>
                </a:ln>
                <a:solidFill>
                  <a:srgbClr val="2C1F17"/>
                </a:solidFill>
                <a:effectLst/>
                <a:uLnTx/>
                <a:uFillTx/>
                <a:latin typeface="思源黑体 CN Bold" panose="020B0800000000000000" charset="-122"/>
                <a:ea typeface="思源黑体 CN Bold" panose="020B0800000000000000" charset="-122"/>
              </a:defRPr>
            </a:lvl1pPr>
          </a:lstStyle>
          <a:p>
            <a:r>
              <a:rPr lang="en-US" altLang="zh-CN" sz="2800"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rPr>
              <a:t>《</a:t>
            </a:r>
            <a:r>
              <a:rPr lang="zh-CN" altLang="en-US" sz="2800"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rPr>
              <a:t>交通运输与物流学院园区相关管理办法</a:t>
            </a:r>
            <a:r>
              <a:rPr lang="en-US" altLang="zh-CN" sz="2800"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rPr>
              <a:t>》</a:t>
            </a:r>
            <a:endParaRPr lang="zh-CN" altLang="en-US" sz="2800"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endParaRPr>
          </a:p>
        </p:txBody>
      </p:sp>
      <p:sp>
        <p:nvSpPr>
          <p:cNvPr id="5" name="1-7"/>
          <p:cNvSpPr/>
          <p:nvPr/>
        </p:nvSpPr>
        <p:spPr>
          <a:xfrm>
            <a:off x="372767" y="228673"/>
            <a:ext cx="578438" cy="578438"/>
          </a:xfrm>
          <a:prstGeom prst="ellipse">
            <a:avLst/>
          </a:prstGeom>
          <a:gradFill flip="none" rotWithShape="1">
            <a:gsLst>
              <a:gs pos="0">
                <a:schemeClr val="accent5">
                  <a:lumMod val="20000"/>
                  <a:lumOff val="80000"/>
                </a:schemeClr>
              </a:gs>
              <a:gs pos="70000">
                <a:srgbClr val="FFFFFF"/>
              </a:gs>
            </a:gsLst>
            <a:lin ang="5400000" scaled="1"/>
            <a:tileRect/>
          </a:gradFill>
          <a:ln>
            <a:noFill/>
          </a:ln>
          <a:effectLst>
            <a:outerShdw blurRad="50800" dist="38100" dir="5400000" rotWithShape="0">
              <a:srgbClr val="FFFFFF">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gradFill flip="none" rotWithShape="1">
                <a:gsLst>
                  <a:gs pos="0">
                    <a:srgbClr val="FFFFFF"/>
                  </a:gs>
                  <a:gs pos="70000">
                    <a:srgbClr val="FFFFFF">
                      <a:alpha val="80000"/>
                    </a:srgbClr>
                  </a:gs>
                </a:gsLst>
                <a:lin ang="5400000" scaled="1"/>
                <a:tileRect/>
              </a:gradFill>
              <a:effectLst>
                <a:outerShdw blurRad="50800" dist="38100" dir="5400000" rotWithShape="0">
                  <a:srgbClr val="FFFFFF">
                    <a:lumMod val="20000"/>
                    <a:alpha val="20000"/>
                  </a:srgbClr>
                </a:outerShdw>
              </a:effectLst>
            </a:endParaRPr>
          </a:p>
        </p:txBody>
      </p:sp>
      <p:sp>
        <p:nvSpPr>
          <p:cNvPr id="6" name="1-8"/>
          <p:cNvSpPr txBox="1"/>
          <p:nvPr/>
        </p:nvSpPr>
        <p:spPr>
          <a:xfrm>
            <a:off x="467013" y="256282"/>
            <a:ext cx="402675" cy="523220"/>
          </a:xfrm>
          <a:prstGeom prst="rect">
            <a:avLst/>
          </a:prstGeom>
          <a:noFill/>
        </p:spPr>
        <p:txBody>
          <a:bodyPr wrap="none" rtlCol="0">
            <a:spAutoFit/>
          </a:bodyPr>
          <a:lstStyle>
            <a:defPPr>
              <a:defRPr lang="zh-CN"/>
            </a:defPPr>
            <a:lvl1pPr marR="0" lvl="0" indent="0" algn="ctr" fontAlgn="auto">
              <a:lnSpc>
                <a:spcPct val="100000"/>
              </a:lnSpc>
              <a:spcBef>
                <a:spcPts val="0"/>
              </a:spcBef>
              <a:spcAft>
                <a:spcPts val="0"/>
              </a:spcAft>
              <a:buClrTx/>
              <a:buSzTx/>
              <a:buFontTx/>
              <a:buNone/>
              <a:defRPr kumimoji="0" sz="6000" b="0" i="0" u="none" strike="noStrike" cap="none" spc="0" normalizeH="0" baseline="0">
                <a:ln>
                  <a:noFill/>
                </a:ln>
                <a:solidFill>
                  <a:srgbClr val="2C1F17"/>
                </a:solidFill>
                <a:effectLst/>
                <a:uLnTx/>
                <a:uFillTx/>
                <a:latin typeface="思源黑体 CN Bold" panose="020B0800000000000000" charset="-122"/>
                <a:ea typeface="思源黑体 CN Bold" panose="020B0800000000000000" charset="-122"/>
              </a:defRPr>
            </a:lvl1pPr>
          </a:lstStyle>
          <a:p>
            <a:r>
              <a:rPr lang="en-US" altLang="zh-CN" sz="2800" dirty="0">
                <a:solidFill>
                  <a:srgbClr val="0079BA"/>
                </a:soli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rPr>
              <a:t>2</a:t>
            </a:r>
            <a:endParaRPr lang="zh-CN" altLang="en-US" sz="2800" dirty="0">
              <a:solidFill>
                <a:srgbClr val="0079BA"/>
              </a:soli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endParaRPr>
          </a:p>
        </p:txBody>
      </p:sp>
      <p:sp>
        <p:nvSpPr>
          <p:cNvPr id="15" name="1-17-2"/>
          <p:cNvSpPr txBox="1"/>
          <p:nvPr/>
        </p:nvSpPr>
        <p:spPr>
          <a:xfrm>
            <a:off x="4933950" y="4338746"/>
            <a:ext cx="6751002" cy="658257"/>
          </a:xfrm>
          <a:prstGeom prst="rect">
            <a:avLst/>
          </a:prstGeom>
          <a:noFill/>
        </p:spPr>
        <p:txBody>
          <a:bodyPr wrap="square">
            <a:spAutoFit/>
          </a:bodyPr>
          <a:lstStyle/>
          <a:p>
            <a:pPr algn="just">
              <a:lnSpc>
                <a:spcPct val="120000"/>
              </a:lnSpc>
            </a:pPr>
            <a:r>
              <a:rPr lang="zh-CN" altLang="en-US" sz="1600" dirty="0">
                <a:latin typeface="微软雅黑" panose="020B0503020204020204" pitchFamily="34" charset="-122"/>
                <a:ea typeface="微软雅黑" panose="020B0503020204020204" pitchFamily="34" charset="-122"/>
                <a:cs typeface="阿里巴巴普惠体 R" panose="00020600040101010101" pitchFamily="18" charset="-122"/>
                <a:sym typeface="微软雅黑" panose="020B0503020204020204" pitchFamily="34" charset="-122"/>
              </a:rPr>
              <a:t>除常规宿舍安全检查外，学院将配合学校党委学生工作部（学生工作处）宿舍园区学生管理科对学生宿舍进行</a:t>
            </a:r>
            <a:r>
              <a:rPr lang="zh-CN" altLang="en-US" sz="1600" b="1" dirty="0">
                <a:solidFill>
                  <a:srgbClr val="FF0000"/>
                </a:solidFill>
                <a:latin typeface="微软雅黑" panose="020B0503020204020204" pitchFamily="34" charset="-122"/>
                <a:ea typeface="微软雅黑" panose="020B0503020204020204" pitchFamily="34" charset="-122"/>
                <a:cs typeface="阿里巴巴普惠体 R" panose="00020600040101010101" pitchFamily="18" charset="-122"/>
                <a:sym typeface="微软雅黑" panose="020B0503020204020204" pitchFamily="34" charset="-122"/>
              </a:rPr>
              <a:t>不定期安全抽查</a:t>
            </a:r>
            <a:r>
              <a:rPr lang="zh-CN" altLang="en-US" sz="1600" dirty="0">
                <a:latin typeface="微软雅黑" panose="020B0503020204020204" pitchFamily="34" charset="-122"/>
                <a:ea typeface="微软雅黑" panose="020B0503020204020204" pitchFamily="34" charset="-122"/>
                <a:cs typeface="阿里巴巴普惠体 R" panose="00020600040101010101" pitchFamily="18" charset="-122"/>
                <a:sym typeface="微软雅黑" panose="020B0503020204020204" pitchFamily="34" charset="-122"/>
              </a:rPr>
              <a:t>。</a:t>
            </a:r>
            <a:endParaRPr lang="zh-CN" altLang="en-US" sz="1600" dirty="0">
              <a:latin typeface="微软雅黑" panose="020B0503020204020204" pitchFamily="34" charset="-122"/>
              <a:ea typeface="微软雅黑" panose="020B0503020204020204" pitchFamily="34" charset="-122"/>
              <a:cs typeface="阿里巴巴普惠体 R" panose="00020600040101010101" pitchFamily="18" charset="-122"/>
              <a:sym typeface="微软雅黑" panose="020B0503020204020204" pitchFamily="34" charset="-122"/>
            </a:endParaRPr>
          </a:p>
        </p:txBody>
      </p:sp>
      <p:cxnSp>
        <p:nvCxnSpPr>
          <p:cNvPr id="36" name="1-18"/>
          <p:cNvCxnSpPr/>
          <p:nvPr/>
        </p:nvCxnSpPr>
        <p:spPr>
          <a:xfrm>
            <a:off x="5010150" y="3364088"/>
            <a:ext cx="6674802" cy="0"/>
          </a:xfrm>
          <a:prstGeom prst="line">
            <a:avLst/>
          </a:prstGeom>
          <a:ln>
            <a:solidFill>
              <a:srgbClr val="0079BA"/>
            </a:solidFill>
          </a:ln>
        </p:spPr>
        <p:style>
          <a:lnRef idx="1">
            <a:schemeClr val="accent1"/>
          </a:lnRef>
          <a:fillRef idx="0">
            <a:schemeClr val="accent1"/>
          </a:fillRef>
          <a:effectRef idx="0">
            <a:schemeClr val="accent1"/>
          </a:effectRef>
          <a:fontRef idx="minor">
            <a:schemeClr val="tx1"/>
          </a:fontRef>
        </p:style>
      </p:cxnSp>
      <p:cxnSp>
        <p:nvCxnSpPr>
          <p:cNvPr id="39" name="1-18"/>
          <p:cNvCxnSpPr/>
          <p:nvPr/>
        </p:nvCxnSpPr>
        <p:spPr>
          <a:xfrm>
            <a:off x="5010150" y="4240388"/>
            <a:ext cx="6674802" cy="0"/>
          </a:xfrm>
          <a:prstGeom prst="line">
            <a:avLst/>
          </a:prstGeom>
          <a:ln>
            <a:solidFill>
              <a:srgbClr val="0079BA"/>
            </a:solidFill>
          </a:ln>
        </p:spPr>
        <p:style>
          <a:lnRef idx="1">
            <a:schemeClr val="accent1"/>
          </a:lnRef>
          <a:fillRef idx="0">
            <a:schemeClr val="accent1"/>
          </a:fillRef>
          <a:effectRef idx="0">
            <a:schemeClr val="accent1"/>
          </a:effectRef>
          <a:fontRef idx="minor">
            <a:schemeClr val="tx1"/>
          </a:fontRef>
        </p:style>
      </p:cxnSp>
      <p:cxnSp>
        <p:nvCxnSpPr>
          <p:cNvPr id="42" name="1-18"/>
          <p:cNvCxnSpPr/>
          <p:nvPr/>
        </p:nvCxnSpPr>
        <p:spPr>
          <a:xfrm>
            <a:off x="5010150" y="5107163"/>
            <a:ext cx="6674802" cy="0"/>
          </a:xfrm>
          <a:prstGeom prst="line">
            <a:avLst/>
          </a:prstGeom>
          <a:ln>
            <a:solidFill>
              <a:srgbClr val="0079BA"/>
            </a:solidFill>
          </a:ln>
        </p:spPr>
        <p:style>
          <a:lnRef idx="1">
            <a:schemeClr val="accent1"/>
          </a:lnRef>
          <a:fillRef idx="0">
            <a:schemeClr val="accent1"/>
          </a:fillRef>
          <a:effectRef idx="0">
            <a:schemeClr val="accent1"/>
          </a:effectRef>
          <a:fontRef idx="minor">
            <a:schemeClr val="tx1"/>
          </a:fontRef>
        </p:style>
      </p:cxnSp>
      <p:sp>
        <p:nvSpPr>
          <p:cNvPr id="47" name="1-17-2"/>
          <p:cNvSpPr txBox="1"/>
          <p:nvPr/>
        </p:nvSpPr>
        <p:spPr>
          <a:xfrm>
            <a:off x="4972050" y="5217324"/>
            <a:ext cx="6751002" cy="953723"/>
          </a:xfrm>
          <a:prstGeom prst="rect">
            <a:avLst/>
          </a:prstGeom>
          <a:noFill/>
        </p:spPr>
        <p:txBody>
          <a:bodyPr wrap="square">
            <a:spAutoFit/>
          </a:bodyPr>
          <a:lstStyle/>
          <a:p>
            <a:pPr algn="just">
              <a:lnSpc>
                <a:spcPct val="120000"/>
              </a:lnSpc>
            </a:pPr>
            <a:r>
              <a:rPr lang="zh-CN" altLang="en-US" sz="1600" dirty="0">
                <a:latin typeface="微软雅黑" panose="020B0503020204020204" pitchFamily="34" charset="-122"/>
                <a:ea typeface="微软雅黑" panose="020B0503020204020204" pitchFamily="34" charset="-122"/>
                <a:cs typeface="阿里巴巴普惠体 R" panose="00020600040101010101" pitchFamily="18" charset="-122"/>
                <a:sym typeface="微软雅黑" panose="020B0503020204020204" pitchFamily="34" charset="-122"/>
              </a:rPr>
              <a:t>每学年文明宿舍评选由该训练宿舍检查得分评定，其中</a:t>
            </a:r>
            <a:r>
              <a:rPr lang="zh-CN" altLang="en-US" sz="1600" b="1" dirty="0">
                <a:solidFill>
                  <a:srgbClr val="FF0000"/>
                </a:solidFill>
                <a:latin typeface="微软雅黑" panose="020B0503020204020204" pitchFamily="34" charset="-122"/>
                <a:ea typeface="微软雅黑" panose="020B0503020204020204" pitchFamily="34" charset="-122"/>
                <a:cs typeface="阿里巴巴普惠体 R" panose="00020600040101010101" pitchFamily="18" charset="-122"/>
                <a:sym typeface="微软雅黑" panose="020B0503020204020204" pitchFamily="34" charset="-122"/>
              </a:rPr>
              <a:t>常规检查占比</a:t>
            </a:r>
            <a:r>
              <a:rPr lang="en-US" altLang="zh-CN" sz="1600" b="1" dirty="0">
                <a:solidFill>
                  <a:srgbClr val="FF0000"/>
                </a:solidFill>
                <a:latin typeface="微软雅黑" panose="020B0503020204020204" pitchFamily="34" charset="-122"/>
                <a:ea typeface="微软雅黑" panose="020B0503020204020204" pitchFamily="34" charset="-122"/>
                <a:cs typeface="阿里巴巴普惠体 R" panose="00020600040101010101" pitchFamily="18" charset="-122"/>
                <a:sym typeface="微软雅黑" panose="020B0503020204020204" pitchFamily="34" charset="-122"/>
              </a:rPr>
              <a:t>70%</a:t>
            </a:r>
            <a:r>
              <a:rPr lang="zh-CN" altLang="en-US" sz="1600" b="1" dirty="0">
                <a:solidFill>
                  <a:srgbClr val="FF0000"/>
                </a:solidFill>
                <a:latin typeface="微软雅黑" panose="020B0503020204020204" pitchFamily="34" charset="-122"/>
                <a:ea typeface="微软雅黑" panose="020B0503020204020204" pitchFamily="34" charset="-122"/>
                <a:cs typeface="阿里巴巴普惠体 R" panose="00020600040101010101" pitchFamily="18" charset="-122"/>
                <a:sym typeface="微软雅黑" panose="020B0503020204020204" pitchFamily="34" charset="-122"/>
              </a:rPr>
              <a:t>、突击检查占比</a:t>
            </a:r>
            <a:r>
              <a:rPr lang="en-US" altLang="zh-CN" sz="1600" b="1" dirty="0">
                <a:solidFill>
                  <a:srgbClr val="FF0000"/>
                </a:solidFill>
                <a:latin typeface="微软雅黑" panose="020B0503020204020204" pitchFamily="34" charset="-122"/>
                <a:ea typeface="微软雅黑" panose="020B0503020204020204" pitchFamily="34" charset="-122"/>
                <a:cs typeface="阿里巴巴普惠体 R" panose="00020600040101010101" pitchFamily="18" charset="-122"/>
                <a:sym typeface="微软雅黑" panose="020B0503020204020204" pitchFamily="34" charset="-122"/>
              </a:rPr>
              <a:t>30%</a:t>
            </a:r>
            <a:r>
              <a:rPr lang="zh-CN" altLang="en-US" sz="1600" dirty="0">
                <a:latin typeface="微软雅黑" panose="020B0503020204020204" pitchFamily="34" charset="-122"/>
                <a:ea typeface="微软雅黑" panose="020B0503020204020204" pitchFamily="34" charset="-122"/>
                <a:cs typeface="阿里巴巴普惠体 R" panose="00020600040101010101" pitchFamily="18" charset="-122"/>
                <a:sym typeface="微软雅黑" panose="020B0503020204020204" pitchFamily="34" charset="-122"/>
              </a:rPr>
              <a:t>，若得分相同，则按照突击检查得分、常规检查得分进行排序</a:t>
            </a:r>
            <a:endParaRPr lang="zh-CN" altLang="en-US" sz="1600" dirty="0">
              <a:latin typeface="微软雅黑" panose="020B0503020204020204" pitchFamily="34" charset="-122"/>
              <a:ea typeface="微软雅黑" panose="020B0503020204020204" pitchFamily="34" charset="-122"/>
              <a:cs typeface="阿里巴巴普惠体 R" panose="00020600040101010101" pitchFamily="18" charset="-122"/>
              <a:sym typeface="微软雅黑" panose="020B0503020204020204" pitchFamily="34" charset="-122"/>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图片 31"/>
          <p:cNvPicPr>
            <a:picLocks noChangeAspect="1"/>
          </p:cNvPicPr>
          <p:nvPr/>
        </p:nvPicPr>
        <p:blipFill>
          <a:blip r:embed="rId1"/>
          <a:stretch>
            <a:fillRect/>
          </a:stretch>
        </p:blipFill>
        <p:spPr>
          <a:xfrm>
            <a:off x="3286787" y="152116"/>
            <a:ext cx="8876545" cy="6553768"/>
          </a:xfrm>
          <a:prstGeom prst="rect">
            <a:avLst/>
          </a:prstGeom>
        </p:spPr>
      </p:pic>
      <p:pic>
        <p:nvPicPr>
          <p:cNvPr id="23" name="图片 22" descr="湖边的鸟站在水里&#10;&#10;描述已自动生成"/>
          <p:cNvPicPr>
            <a:picLocks noChangeAspect="1"/>
          </p:cNvPicPr>
          <p:nvPr/>
        </p:nvPicPr>
        <p:blipFill rotWithShape="1">
          <a:blip r:embed="rId2" cstate="print">
            <a:extLst>
              <a:ext uri="{28A0092B-C50C-407E-A947-70E740481C1C}">
                <a14:useLocalDpi xmlns:a14="http://schemas.microsoft.com/office/drawing/2010/main" val="0"/>
              </a:ext>
            </a:extLst>
          </a:blip>
          <a:srcRect t="4542" r="18157" b="4035"/>
          <a:stretch>
            <a:fillRect/>
          </a:stretch>
        </p:blipFill>
        <p:spPr>
          <a:xfrm>
            <a:off x="190500" y="214415"/>
            <a:ext cx="3835400" cy="6429170"/>
          </a:xfrm>
          <a:custGeom>
            <a:avLst/>
            <a:gdLst>
              <a:gd name="connsiteX0" fmla="*/ 502840 w 3835400"/>
              <a:gd name="connsiteY0" fmla="*/ 0 h 6429170"/>
              <a:gd name="connsiteX1" fmla="*/ 3835400 w 3835400"/>
              <a:gd name="connsiteY1" fmla="*/ 0 h 6429170"/>
              <a:gd name="connsiteX2" fmla="*/ 3835400 w 3835400"/>
              <a:gd name="connsiteY2" fmla="*/ 6429170 h 6429170"/>
              <a:gd name="connsiteX3" fmla="*/ 321240 w 3835400"/>
              <a:gd name="connsiteY3" fmla="*/ 6429170 h 6429170"/>
              <a:gd name="connsiteX4" fmla="*/ 307112 w 3835400"/>
              <a:gd name="connsiteY4" fmla="*/ 6424785 h 6429170"/>
              <a:gd name="connsiteX5" fmla="*/ 0 w 3835400"/>
              <a:gd name="connsiteY5" fmla="*/ 5961460 h 6429170"/>
              <a:gd name="connsiteX6" fmla="*/ 0 w 3835400"/>
              <a:gd name="connsiteY6" fmla="*/ 502840 h 6429170"/>
              <a:gd name="connsiteX7" fmla="*/ 502840 w 3835400"/>
              <a:gd name="connsiteY7" fmla="*/ 0 h 642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35400" h="6429170">
                <a:moveTo>
                  <a:pt x="502840" y="0"/>
                </a:moveTo>
                <a:lnTo>
                  <a:pt x="3835400" y="0"/>
                </a:lnTo>
                <a:lnTo>
                  <a:pt x="3835400" y="6429170"/>
                </a:lnTo>
                <a:lnTo>
                  <a:pt x="321240" y="6429170"/>
                </a:lnTo>
                <a:lnTo>
                  <a:pt x="307112" y="6424785"/>
                </a:lnTo>
                <a:cubicBezTo>
                  <a:pt x="126635" y="6348449"/>
                  <a:pt x="0" y="6169744"/>
                  <a:pt x="0" y="5961460"/>
                </a:cubicBezTo>
                <a:lnTo>
                  <a:pt x="0" y="502840"/>
                </a:lnTo>
                <a:cubicBezTo>
                  <a:pt x="0" y="225129"/>
                  <a:pt x="225129" y="0"/>
                  <a:pt x="502840" y="0"/>
                </a:cubicBezTo>
                <a:close/>
              </a:path>
            </a:pathLst>
          </a:custGeom>
        </p:spPr>
      </p:pic>
      <p:sp>
        <p:nvSpPr>
          <p:cNvPr id="27" name="任意多边形: 形状 26"/>
          <p:cNvSpPr/>
          <p:nvPr/>
        </p:nvSpPr>
        <p:spPr>
          <a:xfrm>
            <a:off x="190500" y="214415"/>
            <a:ext cx="3835400" cy="6429170"/>
          </a:xfrm>
          <a:custGeom>
            <a:avLst/>
            <a:gdLst>
              <a:gd name="connsiteX0" fmla="*/ 502840 w 3835400"/>
              <a:gd name="connsiteY0" fmla="*/ 0 h 6429170"/>
              <a:gd name="connsiteX1" fmla="*/ 3835400 w 3835400"/>
              <a:gd name="connsiteY1" fmla="*/ 0 h 6429170"/>
              <a:gd name="connsiteX2" fmla="*/ 3835400 w 3835400"/>
              <a:gd name="connsiteY2" fmla="*/ 6429170 h 6429170"/>
              <a:gd name="connsiteX3" fmla="*/ 321240 w 3835400"/>
              <a:gd name="connsiteY3" fmla="*/ 6429170 h 6429170"/>
              <a:gd name="connsiteX4" fmla="*/ 307112 w 3835400"/>
              <a:gd name="connsiteY4" fmla="*/ 6424785 h 6429170"/>
              <a:gd name="connsiteX5" fmla="*/ 0 w 3835400"/>
              <a:gd name="connsiteY5" fmla="*/ 5961460 h 6429170"/>
              <a:gd name="connsiteX6" fmla="*/ 0 w 3835400"/>
              <a:gd name="connsiteY6" fmla="*/ 502840 h 6429170"/>
              <a:gd name="connsiteX7" fmla="*/ 502840 w 3835400"/>
              <a:gd name="connsiteY7" fmla="*/ 0 h 642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35400" h="6429170">
                <a:moveTo>
                  <a:pt x="502840" y="0"/>
                </a:moveTo>
                <a:lnTo>
                  <a:pt x="3835400" y="0"/>
                </a:lnTo>
                <a:lnTo>
                  <a:pt x="3835400" y="6429170"/>
                </a:lnTo>
                <a:lnTo>
                  <a:pt x="321240" y="6429170"/>
                </a:lnTo>
                <a:lnTo>
                  <a:pt x="307112" y="6424785"/>
                </a:lnTo>
                <a:cubicBezTo>
                  <a:pt x="126635" y="6348449"/>
                  <a:pt x="0" y="6169744"/>
                  <a:pt x="0" y="5961460"/>
                </a:cubicBezTo>
                <a:lnTo>
                  <a:pt x="0" y="502840"/>
                </a:lnTo>
                <a:cubicBezTo>
                  <a:pt x="0" y="225129"/>
                  <a:pt x="225129" y="0"/>
                  <a:pt x="502840" y="0"/>
                </a:cubicBezTo>
                <a:close/>
              </a:path>
            </a:pathLst>
          </a:custGeom>
          <a:gradFill flip="none" rotWithShape="1">
            <a:gsLst>
              <a:gs pos="41000">
                <a:srgbClr val="0079BA">
                  <a:alpha val="86000"/>
                </a:srgbClr>
              </a:gs>
              <a:gs pos="0">
                <a:srgbClr val="0079BA">
                  <a:alpha val="49000"/>
                </a:srgbClr>
              </a:gs>
              <a:gs pos="100000">
                <a:srgbClr val="0079BA"/>
              </a:gs>
            </a:gsLst>
            <a:lin ang="16200000" scaled="1"/>
            <a:tileRect/>
          </a:gradFill>
          <a:ln>
            <a:noFill/>
          </a:ln>
          <a:effectLst>
            <a:outerShdw blurRad="50800" dist="38100" dir="5400000" rotWithShape="0">
              <a:srgbClr val="0079BA">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gradFill flip="none" rotWithShape="1">
                <a:gsLst>
                  <a:gs pos="0">
                    <a:srgbClr val="FFFFFF"/>
                  </a:gs>
                  <a:gs pos="70000">
                    <a:srgbClr val="FFFFFF">
                      <a:alpha val="80000"/>
                    </a:srgbClr>
                  </a:gs>
                </a:gsLst>
                <a:lin ang="5400000" scaled="1"/>
                <a:tileRect/>
              </a:gradFill>
              <a:effectLst>
                <a:outerShdw blurRad="50800" dist="38100" dir="5400000" rotWithShape="0">
                  <a:srgbClr val="FFFFFF">
                    <a:lumMod val="20000"/>
                    <a:alpha val="20000"/>
                  </a:srgbClr>
                </a:outerShdw>
              </a:effectLst>
            </a:endParaRPr>
          </a:p>
        </p:txBody>
      </p:sp>
      <p:grpSp>
        <p:nvGrpSpPr>
          <p:cNvPr id="40" name="组合 39"/>
          <p:cNvGrpSpPr/>
          <p:nvPr/>
        </p:nvGrpSpPr>
        <p:grpSpPr>
          <a:xfrm>
            <a:off x="1398815" y="964060"/>
            <a:ext cx="2281137" cy="1408373"/>
            <a:chOff x="1798933" y="699458"/>
            <a:chExt cx="2281137" cy="1408373"/>
          </a:xfrm>
        </p:grpSpPr>
        <p:sp>
          <p:nvSpPr>
            <p:cNvPr id="34" name="1-5"/>
            <p:cNvSpPr txBox="1">
              <a:spLocks noChangeArrowheads="1"/>
            </p:cNvSpPr>
            <p:nvPr/>
          </p:nvSpPr>
          <p:spPr bwMode="auto">
            <a:xfrm>
              <a:off x="2510410" y="699458"/>
              <a:ext cx="156966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5400" b="0" i="0" u="none" strike="noStrike" kern="1200" cap="none" spc="0" normalizeH="0" baseline="0" noProof="0" dirty="0">
                  <a:ln>
                    <a:noFill/>
                  </a:ln>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uLnTx/>
                  <a:uFillTx/>
                  <a:latin typeface="思源宋体 CN Heavy" panose="02020900000000000000" pitchFamily="18" charset="-122"/>
                  <a:ea typeface="思源宋体 CN Heavy" panose="02020900000000000000" pitchFamily="18" charset="-122"/>
                  <a:cs typeface="阿里巴巴普惠体 Light" panose="00020600040101010101" pitchFamily="18" charset="-122"/>
                  <a:sym typeface="Arial" panose="020B0604020202020204" pitchFamily="34" charset="0"/>
                </a:rPr>
                <a:t>目录</a:t>
              </a:r>
              <a:endParaRPr kumimoji="0" lang="zh-CN" altLang="en-US" sz="5400" b="0" i="0" u="none" strike="noStrike" kern="1200" cap="none" spc="0" normalizeH="0" baseline="0" noProof="0" dirty="0">
                <a:ln>
                  <a:noFill/>
                </a:ln>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uLnTx/>
                <a:uFillTx/>
                <a:latin typeface="思源宋体 CN Heavy" panose="02020900000000000000" pitchFamily="18" charset="-122"/>
                <a:ea typeface="思源宋体 CN Heavy" panose="02020900000000000000" pitchFamily="18" charset="-122"/>
                <a:cs typeface="阿里巴巴普惠体 Light" panose="00020600040101010101" pitchFamily="18" charset="-122"/>
                <a:sym typeface="Arial" panose="020B0604020202020204" pitchFamily="34" charset="0"/>
              </a:endParaRPr>
            </a:p>
          </p:txBody>
        </p:sp>
        <p:sp>
          <p:nvSpPr>
            <p:cNvPr id="35" name="1-6"/>
            <p:cNvSpPr txBox="1"/>
            <p:nvPr/>
          </p:nvSpPr>
          <p:spPr>
            <a:xfrm>
              <a:off x="1798933" y="1584611"/>
              <a:ext cx="2281137" cy="523220"/>
            </a:xfrm>
            <a:prstGeom prst="rect">
              <a:avLst/>
            </a:prstGeom>
            <a:noFill/>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800" b="0" i="0" u="none" strike="noStrike" kern="1200" cap="none" spc="0" normalizeH="0" baseline="0" noProof="0" dirty="0">
                  <a:ln>
                    <a:noFill/>
                  </a:ln>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uLnTx/>
                  <a:uFillTx/>
                  <a:latin typeface="思源宋体 CN Heavy" panose="02020900000000000000" pitchFamily="18" charset="-122"/>
                  <a:ea typeface="思源宋体 CN Heavy" panose="02020900000000000000" pitchFamily="18" charset="-122"/>
                  <a:cs typeface="阿里巴巴普惠体 Light" panose="00020600040101010101" pitchFamily="18" charset="-122"/>
                  <a:sym typeface="Arial" panose="020B0604020202020204" pitchFamily="34" charset="0"/>
                </a:rPr>
                <a:t>CONTENTS</a:t>
              </a:r>
              <a:endParaRPr kumimoji="0" lang="zh-CN" altLang="en-US" sz="2800" b="0" i="0" u="none" strike="noStrike" kern="1200" cap="none" spc="0" normalizeH="0" baseline="0" noProof="0" dirty="0">
                <a:ln>
                  <a:noFill/>
                </a:ln>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uLnTx/>
                <a:uFillTx/>
                <a:latin typeface="思源宋体 CN Heavy" panose="02020900000000000000" pitchFamily="18" charset="-122"/>
                <a:ea typeface="思源宋体 CN Heavy" panose="02020900000000000000" pitchFamily="18" charset="-122"/>
                <a:cs typeface="阿里巴巴普惠体 Light" panose="00020600040101010101" pitchFamily="18" charset="-122"/>
                <a:sym typeface="Arial" panose="020B0604020202020204" pitchFamily="34" charset="0"/>
              </a:endParaRPr>
            </a:p>
          </p:txBody>
        </p:sp>
      </p:grpSp>
      <p:grpSp>
        <p:nvGrpSpPr>
          <p:cNvPr id="3" name="组合 2"/>
          <p:cNvGrpSpPr>
            <a:grpSpLocks noChangeAspect="1"/>
          </p:cNvGrpSpPr>
          <p:nvPr/>
        </p:nvGrpSpPr>
        <p:grpSpPr>
          <a:xfrm>
            <a:off x="5596592" y="1225634"/>
            <a:ext cx="5985059" cy="2854153"/>
            <a:chOff x="5253167" y="1587603"/>
            <a:chExt cx="5985059" cy="2854153"/>
          </a:xfrm>
        </p:grpSpPr>
        <p:grpSp>
          <p:nvGrpSpPr>
            <p:cNvPr id="54" name="组合 53"/>
            <p:cNvGrpSpPr/>
            <p:nvPr/>
          </p:nvGrpSpPr>
          <p:grpSpPr>
            <a:xfrm>
              <a:off x="5253168" y="1660333"/>
              <a:ext cx="559769" cy="509906"/>
              <a:chOff x="4725991" y="1060782"/>
              <a:chExt cx="559769" cy="509906"/>
            </a:xfrm>
          </p:grpSpPr>
          <p:sp>
            <p:nvSpPr>
              <p:cNvPr id="51" name="椭圆 50"/>
              <p:cNvSpPr/>
              <p:nvPr/>
            </p:nvSpPr>
            <p:spPr>
              <a:xfrm>
                <a:off x="4749672" y="1060782"/>
                <a:ext cx="509906" cy="509906"/>
              </a:xfrm>
              <a:prstGeom prst="ellipse">
                <a:avLst/>
              </a:prstGeom>
              <a:gradFill flip="none" rotWithShape="1">
                <a:gsLst>
                  <a:gs pos="0">
                    <a:srgbClr val="00BFE8"/>
                  </a:gs>
                  <a:gs pos="70000">
                    <a:srgbClr val="0079BA"/>
                  </a:gs>
                </a:gsLst>
                <a:lin ang="5400000" scaled="1"/>
                <a:tileRect/>
              </a:gradFill>
              <a:ln>
                <a:noFill/>
              </a:ln>
              <a:effectLst>
                <a:outerShdw blurRad="50800" dist="38100" dir="5400000" rotWithShape="0">
                  <a:srgbClr val="0079BA">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gradFill flip="none" rotWithShape="1">
                    <a:gsLst>
                      <a:gs pos="0">
                        <a:srgbClr val="FFFFFF"/>
                      </a:gs>
                      <a:gs pos="70000">
                        <a:srgbClr val="FFFFFF">
                          <a:alpha val="80000"/>
                        </a:srgbClr>
                      </a:gs>
                    </a:gsLst>
                    <a:lin ang="5400000" scaled="1"/>
                    <a:tileRect/>
                  </a:gradFill>
                  <a:effectLst>
                    <a:outerShdw blurRad="50800" dist="38100" dir="5400000" rotWithShape="0">
                      <a:srgbClr val="FFFFFF">
                        <a:lumMod val="20000"/>
                        <a:alpha val="20000"/>
                      </a:srgbClr>
                    </a:outerShdw>
                  </a:effectLst>
                </a:endParaRPr>
              </a:p>
            </p:txBody>
          </p:sp>
          <p:sp>
            <p:nvSpPr>
              <p:cNvPr id="52" name="文本框 51"/>
              <p:cNvSpPr txBox="1"/>
              <p:nvPr/>
            </p:nvSpPr>
            <p:spPr>
              <a:xfrm>
                <a:off x="4725991" y="1084786"/>
                <a:ext cx="559769" cy="461665"/>
              </a:xfrm>
              <a:prstGeom prst="rect">
                <a:avLst/>
              </a:prstGeom>
              <a:noFill/>
            </p:spPr>
            <p:txBody>
              <a:bodyPr wrap="square">
                <a:spAutoFit/>
              </a:bodyPr>
              <a:lstStyle/>
              <a:p>
                <a:pPr algn="ctr"/>
                <a:r>
                  <a:rPr lang="en-US" altLang="zh-CN" sz="2400"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cs typeface="阿里巴巴普惠体 B" panose="00020600040101010101" pitchFamily="18" charset="-122"/>
                  </a:rPr>
                  <a:t>01</a:t>
                </a:r>
                <a:endParaRPr lang="en-US" altLang="zh-CN" sz="2400"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cs typeface="阿里巴巴普惠体 B" panose="00020600040101010101" pitchFamily="18" charset="-122"/>
                </a:endParaRPr>
              </a:p>
            </p:txBody>
          </p:sp>
        </p:grpSp>
        <p:sp>
          <p:nvSpPr>
            <p:cNvPr id="49" name="1-4-2"/>
            <p:cNvSpPr txBox="1"/>
            <p:nvPr/>
          </p:nvSpPr>
          <p:spPr>
            <a:xfrm>
              <a:off x="5943566" y="1587603"/>
              <a:ext cx="5294660" cy="646331"/>
            </a:xfrm>
            <a:prstGeom prst="rect">
              <a:avLst/>
            </a:prstGeom>
            <a:noFill/>
          </p:spPr>
          <p:txBody>
            <a:bodyPr wrap="square">
              <a:spAutoFit/>
            </a:bodyPr>
            <a:lstStyle/>
            <a:p>
              <a:pPr>
                <a:defRPr/>
              </a:pPr>
              <a:r>
                <a:rPr kumimoji="0" lang="zh-CN" altLang="en-US" sz="3600" i="0" u="none" strike="noStrike" kern="1200" cap="none" spc="0" normalizeH="0" baseline="0" noProof="0" dirty="0">
                  <a:ln>
                    <a:noFill/>
                  </a:ln>
                  <a:solidFill>
                    <a:srgbClr val="0079BA"/>
                  </a:solidFill>
                  <a:effectLst/>
                  <a:uLnTx/>
                  <a:uFillTx/>
                  <a:latin typeface="思源宋体 CN Heavy" panose="02020900000000000000" pitchFamily="18" charset="-122"/>
                  <a:ea typeface="思源宋体 CN Heavy" panose="02020900000000000000" pitchFamily="18" charset="-122"/>
                  <a:cs typeface="阿里巴巴普惠体 Light" panose="00020600040101010101" pitchFamily="18" charset="-122"/>
                  <a:sym typeface="Arial" panose="020B0604020202020204" pitchFamily="34" charset="0"/>
                </a:rPr>
                <a:t>宿舍安全</a:t>
              </a:r>
              <a:endParaRPr kumimoji="0" lang="zh-CN" altLang="en-US" sz="3600" i="0" u="none" strike="noStrike" kern="1200" cap="none" spc="0" normalizeH="0" baseline="0" noProof="0" dirty="0">
                <a:ln>
                  <a:noFill/>
                </a:ln>
                <a:solidFill>
                  <a:srgbClr val="0079BA"/>
                </a:solidFill>
                <a:effectLst/>
                <a:uLnTx/>
                <a:uFillTx/>
                <a:latin typeface="思源宋体 CN Heavy" panose="02020900000000000000" pitchFamily="18" charset="-122"/>
                <a:ea typeface="思源宋体 CN Heavy" panose="02020900000000000000" pitchFamily="18" charset="-122"/>
                <a:cs typeface="阿里巴巴普惠体 Light" panose="00020600040101010101" pitchFamily="18" charset="-122"/>
                <a:sym typeface="Arial" panose="020B0604020202020204" pitchFamily="34" charset="0"/>
              </a:endParaRPr>
            </a:p>
          </p:txBody>
        </p:sp>
        <p:grpSp>
          <p:nvGrpSpPr>
            <p:cNvPr id="73" name="组合 72"/>
            <p:cNvGrpSpPr/>
            <p:nvPr/>
          </p:nvGrpSpPr>
          <p:grpSpPr>
            <a:xfrm>
              <a:off x="5253167" y="2757868"/>
              <a:ext cx="559770" cy="509906"/>
              <a:chOff x="4725990" y="1054406"/>
              <a:chExt cx="559770" cy="509906"/>
            </a:xfrm>
          </p:grpSpPr>
          <p:sp>
            <p:nvSpPr>
              <p:cNvPr id="77" name="椭圆 76"/>
              <p:cNvSpPr/>
              <p:nvPr/>
            </p:nvSpPr>
            <p:spPr>
              <a:xfrm>
                <a:off x="4749672" y="1054406"/>
                <a:ext cx="509906" cy="509906"/>
              </a:xfrm>
              <a:prstGeom prst="ellipse">
                <a:avLst/>
              </a:prstGeom>
              <a:gradFill flip="none" rotWithShape="1">
                <a:gsLst>
                  <a:gs pos="0">
                    <a:srgbClr val="00BFE8"/>
                  </a:gs>
                  <a:gs pos="70000">
                    <a:srgbClr val="0079BA"/>
                  </a:gs>
                </a:gsLst>
                <a:lin ang="5400000" scaled="1"/>
                <a:tileRect/>
              </a:gradFill>
              <a:ln>
                <a:noFill/>
              </a:ln>
              <a:effectLst>
                <a:outerShdw blurRad="50800" dist="38100" dir="5400000" rotWithShape="0">
                  <a:srgbClr val="0079BA">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gradFill flip="none" rotWithShape="1">
                    <a:gsLst>
                      <a:gs pos="0">
                        <a:srgbClr val="FFFFFF"/>
                      </a:gs>
                      <a:gs pos="70000">
                        <a:srgbClr val="FFFFFF">
                          <a:alpha val="80000"/>
                        </a:srgbClr>
                      </a:gs>
                    </a:gsLst>
                    <a:lin ang="5400000" scaled="1"/>
                    <a:tileRect/>
                  </a:gradFill>
                  <a:effectLst>
                    <a:outerShdw blurRad="50800" dist="38100" dir="5400000" rotWithShape="0">
                      <a:srgbClr val="FFFFFF">
                        <a:lumMod val="20000"/>
                        <a:alpha val="20000"/>
                      </a:srgbClr>
                    </a:outerShdw>
                  </a:effectLst>
                </a:endParaRPr>
              </a:p>
            </p:txBody>
          </p:sp>
          <p:sp>
            <p:nvSpPr>
              <p:cNvPr id="78" name="文本框 77"/>
              <p:cNvSpPr txBox="1"/>
              <p:nvPr/>
            </p:nvSpPr>
            <p:spPr>
              <a:xfrm>
                <a:off x="4725990" y="1084903"/>
                <a:ext cx="559770" cy="461665"/>
              </a:xfrm>
              <a:prstGeom prst="rect">
                <a:avLst/>
              </a:prstGeom>
              <a:noFill/>
            </p:spPr>
            <p:txBody>
              <a:bodyPr wrap="none">
                <a:spAutoFit/>
              </a:bodyPr>
              <a:lstStyle/>
              <a:p>
                <a:pPr algn="ctr"/>
                <a:r>
                  <a:rPr lang="en-US" altLang="zh-CN" sz="2400"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cs typeface="阿里巴巴普惠体 B" panose="00020600040101010101" pitchFamily="18" charset="-122"/>
                  </a:rPr>
                  <a:t>02</a:t>
                </a:r>
                <a:endParaRPr lang="en-US" altLang="zh-CN" sz="2400"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cs typeface="阿里巴巴普惠体 B" panose="00020600040101010101" pitchFamily="18" charset="-122"/>
                </a:endParaRPr>
              </a:p>
            </p:txBody>
          </p:sp>
        </p:grpSp>
        <p:sp>
          <p:nvSpPr>
            <p:cNvPr id="75" name="1-4-2"/>
            <p:cNvSpPr txBox="1"/>
            <p:nvPr/>
          </p:nvSpPr>
          <p:spPr>
            <a:xfrm>
              <a:off x="5943566" y="2691514"/>
              <a:ext cx="5294660" cy="646331"/>
            </a:xfrm>
            <a:prstGeom prst="rect">
              <a:avLst/>
            </a:prstGeom>
            <a:noFill/>
          </p:spPr>
          <p:txBody>
            <a:bodyPr wrap="square">
              <a:spAutoFit/>
            </a:bodyPr>
            <a:lstStyle/>
            <a:p>
              <a:pPr>
                <a:defRPr/>
              </a:pPr>
              <a:r>
                <a:rPr lang="zh-CN" altLang="en-US" sz="3600" dirty="0">
                  <a:solidFill>
                    <a:srgbClr val="0079BA"/>
                  </a:solidFill>
                  <a:latin typeface="思源宋体 CN Heavy" panose="02020900000000000000" pitchFamily="18" charset="-122"/>
                  <a:ea typeface="思源宋体 CN Heavy" panose="02020900000000000000" pitchFamily="18" charset="-122"/>
                  <a:sym typeface="Arial" panose="020B0604020202020204" pitchFamily="34" charset="0"/>
                </a:rPr>
                <a:t>寝室文化</a:t>
              </a:r>
              <a:endParaRPr lang="zh-CN" altLang="en-US" sz="3600" dirty="0">
                <a:solidFill>
                  <a:srgbClr val="0079BA"/>
                </a:solidFill>
                <a:latin typeface="思源宋体 CN Heavy" panose="02020900000000000000" pitchFamily="18" charset="-122"/>
                <a:ea typeface="思源宋体 CN Heavy" panose="02020900000000000000" pitchFamily="18" charset="-122"/>
                <a:sym typeface="Arial" panose="020B0604020202020204" pitchFamily="34" charset="0"/>
              </a:endParaRPr>
            </a:p>
          </p:txBody>
        </p:sp>
        <p:grpSp>
          <p:nvGrpSpPr>
            <p:cNvPr id="80" name="组合 79"/>
            <p:cNvGrpSpPr/>
            <p:nvPr/>
          </p:nvGrpSpPr>
          <p:grpSpPr>
            <a:xfrm>
              <a:off x="5263387" y="3855403"/>
              <a:ext cx="559770" cy="509906"/>
              <a:chOff x="4736210" y="1048030"/>
              <a:chExt cx="559770" cy="509906"/>
            </a:xfrm>
          </p:grpSpPr>
          <p:sp>
            <p:nvSpPr>
              <p:cNvPr id="84" name="椭圆 83"/>
              <p:cNvSpPr/>
              <p:nvPr/>
            </p:nvSpPr>
            <p:spPr>
              <a:xfrm>
                <a:off x="4749672" y="1048030"/>
                <a:ext cx="509906" cy="509906"/>
              </a:xfrm>
              <a:prstGeom prst="ellipse">
                <a:avLst/>
              </a:prstGeom>
              <a:gradFill flip="none" rotWithShape="1">
                <a:gsLst>
                  <a:gs pos="0">
                    <a:srgbClr val="00BFE8"/>
                  </a:gs>
                  <a:gs pos="70000">
                    <a:srgbClr val="0079BA"/>
                  </a:gs>
                </a:gsLst>
                <a:lin ang="5400000" scaled="1"/>
                <a:tileRect/>
              </a:gradFill>
              <a:ln>
                <a:noFill/>
              </a:ln>
              <a:effectLst>
                <a:outerShdw blurRad="50800" dist="38100" dir="5400000" rotWithShape="0">
                  <a:srgbClr val="0079BA">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gradFill flip="none" rotWithShape="1">
                    <a:gsLst>
                      <a:gs pos="0">
                        <a:srgbClr val="FFFFFF"/>
                      </a:gs>
                      <a:gs pos="70000">
                        <a:srgbClr val="FFFFFF">
                          <a:alpha val="80000"/>
                        </a:srgbClr>
                      </a:gs>
                    </a:gsLst>
                    <a:lin ang="5400000" scaled="1"/>
                    <a:tileRect/>
                  </a:gradFill>
                  <a:effectLst>
                    <a:outerShdw blurRad="50800" dist="38100" dir="5400000" rotWithShape="0">
                      <a:srgbClr val="FFFFFF">
                        <a:lumMod val="20000"/>
                        <a:alpha val="20000"/>
                      </a:srgbClr>
                    </a:outerShdw>
                  </a:effectLst>
                </a:endParaRPr>
              </a:p>
            </p:txBody>
          </p:sp>
          <p:sp>
            <p:nvSpPr>
              <p:cNvPr id="85" name="文本框 84"/>
              <p:cNvSpPr txBox="1"/>
              <p:nvPr/>
            </p:nvSpPr>
            <p:spPr>
              <a:xfrm>
                <a:off x="4736210" y="1096271"/>
                <a:ext cx="559770" cy="461665"/>
              </a:xfrm>
              <a:prstGeom prst="rect">
                <a:avLst/>
              </a:prstGeom>
              <a:noFill/>
            </p:spPr>
            <p:txBody>
              <a:bodyPr wrap="none">
                <a:spAutoFit/>
              </a:bodyPr>
              <a:lstStyle/>
              <a:p>
                <a:pPr algn="ctr"/>
                <a:r>
                  <a:rPr lang="en-US" altLang="zh-CN" sz="2400"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cs typeface="阿里巴巴普惠体 B" panose="00020600040101010101" pitchFamily="18" charset="-122"/>
                  </a:rPr>
                  <a:t>03</a:t>
                </a:r>
                <a:endParaRPr lang="en-US" altLang="zh-CN" sz="2400"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cs typeface="阿里巴巴普惠体 B" panose="00020600040101010101" pitchFamily="18" charset="-122"/>
                </a:endParaRPr>
              </a:p>
            </p:txBody>
          </p:sp>
        </p:grpSp>
        <p:sp>
          <p:nvSpPr>
            <p:cNvPr id="82" name="1-4-2"/>
            <p:cNvSpPr txBox="1"/>
            <p:nvPr/>
          </p:nvSpPr>
          <p:spPr>
            <a:xfrm>
              <a:off x="5943566" y="3795425"/>
              <a:ext cx="5294660" cy="646331"/>
            </a:xfrm>
            <a:prstGeom prst="rect">
              <a:avLst/>
            </a:prstGeom>
            <a:noFill/>
          </p:spPr>
          <p:txBody>
            <a:bodyPr wrap="square">
              <a:spAutoFit/>
            </a:bodyPr>
            <a:lstStyle/>
            <a:p>
              <a:pPr>
                <a:defRPr/>
              </a:pPr>
              <a:r>
                <a:rPr lang="zh-CN" altLang="en-US" sz="3600" dirty="0">
                  <a:solidFill>
                    <a:srgbClr val="0079BA"/>
                  </a:solidFill>
                  <a:latin typeface="思源宋体 CN Heavy" panose="02020900000000000000" pitchFamily="18" charset="-122"/>
                  <a:ea typeface="思源宋体 CN Heavy" panose="02020900000000000000" pitchFamily="18" charset="-122"/>
                  <a:sym typeface="Arial" panose="020B0604020202020204" pitchFamily="34" charset="0"/>
                </a:rPr>
                <a:t>防艾防疫</a:t>
              </a:r>
              <a:endParaRPr lang="zh-CN" altLang="en-US" sz="3600" dirty="0">
                <a:solidFill>
                  <a:srgbClr val="0079BA"/>
                </a:solidFill>
                <a:latin typeface="思源宋体 CN Heavy" panose="02020900000000000000" pitchFamily="18" charset="-122"/>
                <a:ea typeface="思源宋体 CN Heavy" panose="02020900000000000000" pitchFamily="18" charset="-122"/>
                <a:sym typeface="Arial" panose="020B0604020202020204" pitchFamily="34" charset="0"/>
              </a:endParaRPr>
            </a:p>
          </p:txBody>
        </p:sp>
      </p:grpSp>
      <p:pic>
        <p:nvPicPr>
          <p:cNvPr id="4" name="图片 3"/>
          <p:cNvPicPr>
            <a:picLocks noChangeAspect="1"/>
          </p:cNvPicPr>
          <p:nvPr/>
        </p:nvPicPr>
        <p:blipFill>
          <a:blip r:embed="rId3"/>
          <a:stretch>
            <a:fillRect/>
          </a:stretch>
        </p:blipFill>
        <p:spPr>
          <a:xfrm>
            <a:off x="10080625" y="304274"/>
            <a:ext cx="1654585" cy="508461"/>
          </a:xfrm>
          <a:prstGeom prst="rect">
            <a:avLst/>
          </a:prstGeom>
        </p:spPr>
      </p:pic>
      <p:sp>
        <p:nvSpPr>
          <p:cNvPr id="2" name="1-4-2"/>
          <p:cNvSpPr txBox="1"/>
          <p:nvPr/>
        </p:nvSpPr>
        <p:spPr>
          <a:xfrm>
            <a:off x="6295216" y="4537367"/>
            <a:ext cx="5294660" cy="646331"/>
          </a:xfrm>
          <a:prstGeom prst="rect">
            <a:avLst/>
          </a:prstGeom>
          <a:noFill/>
        </p:spPr>
        <p:txBody>
          <a:bodyPr wrap="square">
            <a:spAutoFit/>
          </a:bodyPr>
          <a:lstStyle/>
          <a:p>
            <a:pPr>
              <a:defRPr/>
            </a:pPr>
            <a:r>
              <a:rPr lang="zh-CN" altLang="en-US" sz="3600" dirty="0">
                <a:solidFill>
                  <a:srgbClr val="0079BA"/>
                </a:solidFill>
                <a:latin typeface="思源宋体 CN Heavy" panose="02020900000000000000" pitchFamily="18" charset="-122"/>
                <a:ea typeface="思源宋体 CN Heavy" panose="02020900000000000000" pitchFamily="18" charset="-122"/>
                <a:sym typeface="Arial" panose="020B0604020202020204" pitchFamily="34" charset="0"/>
              </a:rPr>
              <a:t>预防电信诈骗</a:t>
            </a:r>
            <a:endParaRPr lang="zh-CN" altLang="en-US" sz="3600" dirty="0">
              <a:solidFill>
                <a:srgbClr val="0079BA"/>
              </a:solidFill>
              <a:latin typeface="思源宋体 CN Heavy" panose="02020900000000000000" pitchFamily="18" charset="-122"/>
              <a:ea typeface="思源宋体 CN Heavy" panose="02020900000000000000" pitchFamily="18" charset="-122"/>
              <a:sym typeface="Arial" panose="020B0604020202020204" pitchFamily="34" charset="0"/>
            </a:endParaRPr>
          </a:p>
        </p:txBody>
      </p:sp>
      <p:sp>
        <p:nvSpPr>
          <p:cNvPr id="7" name="椭圆 6"/>
          <p:cNvSpPr/>
          <p:nvPr/>
        </p:nvSpPr>
        <p:spPr>
          <a:xfrm>
            <a:off x="5668260" y="4615206"/>
            <a:ext cx="509906" cy="509906"/>
          </a:xfrm>
          <a:prstGeom prst="ellipse">
            <a:avLst/>
          </a:prstGeom>
          <a:gradFill flip="none" rotWithShape="1">
            <a:gsLst>
              <a:gs pos="0">
                <a:srgbClr val="00BFE8"/>
              </a:gs>
              <a:gs pos="70000">
                <a:srgbClr val="0079BA"/>
              </a:gs>
            </a:gsLst>
            <a:lin ang="5400000" scaled="1"/>
            <a:tileRect/>
          </a:gradFill>
          <a:ln>
            <a:noFill/>
          </a:ln>
          <a:effectLst>
            <a:outerShdw blurRad="50800" dist="38100" dir="5400000" rotWithShape="0">
              <a:srgbClr val="0079BA">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gradFill flip="none" rotWithShape="1">
                <a:gsLst>
                  <a:gs pos="0">
                    <a:srgbClr val="FFFFFF"/>
                  </a:gs>
                  <a:gs pos="70000">
                    <a:srgbClr val="FFFFFF">
                      <a:alpha val="80000"/>
                    </a:srgbClr>
                  </a:gs>
                </a:gsLst>
                <a:lin ang="5400000" scaled="1"/>
                <a:tileRect/>
              </a:gradFill>
              <a:effectLst>
                <a:outerShdw blurRad="50800" dist="38100" dir="5400000" rotWithShape="0">
                  <a:srgbClr val="FFFFFF">
                    <a:lumMod val="20000"/>
                    <a:alpha val="20000"/>
                  </a:srgbClr>
                </a:outerShdw>
              </a:effectLst>
            </a:endParaRPr>
          </a:p>
        </p:txBody>
      </p:sp>
      <p:sp>
        <p:nvSpPr>
          <p:cNvPr id="6" name="文本框 5"/>
          <p:cNvSpPr txBox="1"/>
          <p:nvPr/>
        </p:nvSpPr>
        <p:spPr>
          <a:xfrm>
            <a:off x="5631387" y="4639210"/>
            <a:ext cx="559770" cy="461665"/>
          </a:xfrm>
          <a:prstGeom prst="rect">
            <a:avLst/>
          </a:prstGeom>
          <a:noFill/>
        </p:spPr>
        <p:txBody>
          <a:bodyPr wrap="none">
            <a:spAutoFit/>
          </a:bodyPr>
          <a:lstStyle/>
          <a:p>
            <a:pPr algn="ctr"/>
            <a:r>
              <a:rPr lang="en-US" altLang="zh-CN" sz="2400"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cs typeface="阿里巴巴普惠体 B" panose="00020600040101010101" pitchFamily="18" charset="-122"/>
              </a:rPr>
              <a:t>04</a:t>
            </a:r>
            <a:endParaRPr lang="en-US" altLang="zh-CN" sz="2400"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cs typeface="阿里巴巴普惠体 B" panose="00020600040101010101" pitchFamily="18" charset="-122"/>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1-2-1"/>
          <p:cNvPicPr>
            <a:picLocks noChangeAspect="1" noChangeArrowheads="1"/>
          </p:cNvPicPr>
          <p:nvPr/>
        </p:nvPicPr>
        <p:blipFill>
          <a:blip r:embed="rId1">
            <a:duotone>
              <a:schemeClr val="accent5">
                <a:shade val="45000"/>
                <a:satMod val="135000"/>
              </a:schemeClr>
              <a:prstClr val="white"/>
            </a:duotone>
            <a:extLst>
              <a:ext uri="{28A0092B-C50C-407E-A947-70E740481C1C}">
                <a14:useLocalDpi xmlns:a14="http://schemas.microsoft.com/office/drawing/2010/main" val="0"/>
              </a:ext>
            </a:extLst>
          </a:blip>
          <a:srcRect r="21518"/>
          <a:stretch>
            <a:fillRect/>
          </a:stretch>
        </p:blipFill>
        <p:spPr bwMode="auto">
          <a:xfrm>
            <a:off x="4865571" y="0"/>
            <a:ext cx="7326429" cy="904346"/>
          </a:xfrm>
          <a:custGeom>
            <a:avLst/>
            <a:gdLst>
              <a:gd name="connsiteX0" fmla="*/ 0 w 7326429"/>
              <a:gd name="connsiteY0" fmla="*/ 0 h 904346"/>
              <a:gd name="connsiteX1" fmla="*/ 7326429 w 7326429"/>
              <a:gd name="connsiteY1" fmla="*/ 0 h 904346"/>
              <a:gd name="connsiteX2" fmla="*/ 7326429 w 7326429"/>
              <a:gd name="connsiteY2" fmla="*/ 454025 h 904346"/>
              <a:gd name="connsiteX3" fmla="*/ 6963906 w 7326429"/>
              <a:gd name="connsiteY3" fmla="*/ 898826 h 904346"/>
              <a:gd name="connsiteX4" fmla="*/ 6909147 w 7326429"/>
              <a:gd name="connsiteY4" fmla="*/ 904346 h 904346"/>
              <a:gd name="connsiteX5" fmla="*/ 0 w 7326429"/>
              <a:gd name="connsiteY5" fmla="*/ 904346 h 904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26429" h="904346">
                <a:moveTo>
                  <a:pt x="0" y="0"/>
                </a:moveTo>
                <a:lnTo>
                  <a:pt x="7326429" y="0"/>
                </a:lnTo>
                <a:lnTo>
                  <a:pt x="7326429" y="454025"/>
                </a:lnTo>
                <a:cubicBezTo>
                  <a:pt x="7326429" y="673432"/>
                  <a:pt x="7170797" y="856490"/>
                  <a:pt x="6963906" y="898826"/>
                </a:cubicBezTo>
                <a:lnTo>
                  <a:pt x="6909147" y="904346"/>
                </a:lnTo>
                <a:lnTo>
                  <a:pt x="0" y="904346"/>
                </a:lnTo>
                <a:close/>
              </a:path>
            </a:pathLst>
          </a:custGeom>
          <a:noFill/>
          <a:effectLst/>
          <a:extLst>
            <a:ext uri="{909E8E84-426E-40DD-AFC4-6F175D3DCCD1}">
              <a14:hiddenFill xmlns:a14="http://schemas.microsoft.com/office/drawing/2010/main">
                <a:solidFill>
                  <a:srgbClr val="FFFFFF"/>
                </a:solidFill>
              </a14:hiddenFill>
            </a:ext>
          </a:extLst>
        </p:spPr>
      </p:pic>
      <p:sp>
        <p:nvSpPr>
          <p:cNvPr id="13" name="1-2-2"/>
          <p:cNvSpPr/>
          <p:nvPr/>
        </p:nvSpPr>
        <p:spPr>
          <a:xfrm flipV="1">
            <a:off x="-1523" y="0"/>
            <a:ext cx="12155486" cy="908050"/>
          </a:xfrm>
          <a:prstGeom prst="round1Rect">
            <a:avLst>
              <a:gd name="adj" fmla="val 50000"/>
            </a:avLst>
          </a:prstGeom>
          <a:gradFill flip="none" rotWithShape="1">
            <a:gsLst>
              <a:gs pos="33000">
                <a:srgbClr val="0079BA">
                  <a:alpha val="84000"/>
                </a:srgbClr>
              </a:gs>
              <a:gs pos="0">
                <a:srgbClr val="00BFE8">
                  <a:alpha val="0"/>
                </a:srgbClr>
              </a:gs>
              <a:gs pos="91000">
                <a:srgbClr val="0079BA"/>
              </a:gs>
            </a:gsLst>
            <a:lin ang="108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dirty="0">
              <a:gradFill flip="none" rotWithShape="1">
                <a:gsLst>
                  <a:gs pos="0">
                    <a:srgbClr val="FFFFFF"/>
                  </a:gs>
                  <a:gs pos="70000">
                    <a:srgbClr val="FFFFFF">
                      <a:alpha val="80000"/>
                    </a:srgbClr>
                  </a:gs>
                </a:gsLst>
                <a:lin ang="5400000" scaled="1"/>
                <a:tileRect/>
              </a:gradFill>
              <a:effectLst>
                <a:outerShdw blurRad="50800" dist="38100" dir="5400000" rotWithShape="0">
                  <a:srgbClr val="FFFFFF">
                    <a:lumMod val="20000"/>
                    <a:alpha val="20000"/>
                  </a:srgbClr>
                </a:outerShdw>
              </a:effectLst>
            </a:endParaRPr>
          </a:p>
        </p:txBody>
      </p:sp>
      <p:sp>
        <p:nvSpPr>
          <p:cNvPr id="18" name="1-3"/>
          <p:cNvSpPr txBox="1"/>
          <p:nvPr/>
        </p:nvSpPr>
        <p:spPr>
          <a:xfrm>
            <a:off x="815713" y="256282"/>
            <a:ext cx="7007046" cy="523220"/>
          </a:xfrm>
          <a:prstGeom prst="rect">
            <a:avLst/>
          </a:prstGeom>
          <a:noFill/>
        </p:spPr>
        <p:txBody>
          <a:bodyPr wrap="none" rtlCol="0">
            <a:spAutoFit/>
          </a:bodyPr>
          <a:lstStyle>
            <a:defPPr>
              <a:defRPr lang="zh-CN"/>
            </a:defPPr>
            <a:lvl1pPr marR="0" lvl="0" indent="0" algn="ctr" fontAlgn="auto">
              <a:lnSpc>
                <a:spcPct val="100000"/>
              </a:lnSpc>
              <a:spcBef>
                <a:spcPts val="0"/>
              </a:spcBef>
              <a:spcAft>
                <a:spcPts val="0"/>
              </a:spcAft>
              <a:buClrTx/>
              <a:buSzTx/>
              <a:buFontTx/>
              <a:buNone/>
              <a:defRPr kumimoji="0" sz="6000" b="0" i="0" u="none" strike="noStrike" cap="none" spc="0" normalizeH="0" baseline="0">
                <a:ln>
                  <a:noFill/>
                </a:ln>
                <a:solidFill>
                  <a:srgbClr val="2C1F17"/>
                </a:solidFill>
                <a:effectLst/>
                <a:uLnTx/>
                <a:uFillTx/>
                <a:latin typeface="思源黑体 CN Bold" panose="020B0800000000000000" charset="-122"/>
                <a:ea typeface="思源黑体 CN Bold" panose="020B0800000000000000" charset="-122"/>
              </a:defRPr>
            </a:lvl1pPr>
          </a:lstStyle>
          <a:p>
            <a:r>
              <a:rPr lang="en-US" altLang="zh-CN" sz="2800"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rPr>
              <a:t>《</a:t>
            </a:r>
            <a:r>
              <a:rPr lang="zh-CN" altLang="en-US" sz="2800"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rPr>
              <a:t>交通运输与物流学院园区相关管理办法</a:t>
            </a:r>
            <a:r>
              <a:rPr lang="en-US" altLang="zh-CN" sz="2800"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rPr>
              <a:t>》</a:t>
            </a:r>
            <a:endParaRPr lang="zh-CN" altLang="en-US" sz="2800"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endParaRPr>
          </a:p>
        </p:txBody>
      </p:sp>
      <p:sp>
        <p:nvSpPr>
          <p:cNvPr id="24" name="1-7"/>
          <p:cNvSpPr/>
          <p:nvPr/>
        </p:nvSpPr>
        <p:spPr>
          <a:xfrm>
            <a:off x="372767" y="228673"/>
            <a:ext cx="578438" cy="578438"/>
          </a:xfrm>
          <a:prstGeom prst="ellipse">
            <a:avLst/>
          </a:prstGeom>
          <a:gradFill flip="none" rotWithShape="1">
            <a:gsLst>
              <a:gs pos="0">
                <a:schemeClr val="accent5">
                  <a:lumMod val="20000"/>
                  <a:lumOff val="80000"/>
                </a:schemeClr>
              </a:gs>
              <a:gs pos="70000">
                <a:srgbClr val="FFFFFF"/>
              </a:gs>
            </a:gsLst>
            <a:lin ang="5400000" scaled="1"/>
            <a:tileRect/>
          </a:gradFill>
          <a:ln>
            <a:noFill/>
          </a:ln>
          <a:effectLst>
            <a:outerShdw blurRad="50800" dist="38100" dir="5400000" rotWithShape="0">
              <a:srgbClr val="FFFFFF">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gradFill flip="none" rotWithShape="1">
                <a:gsLst>
                  <a:gs pos="0">
                    <a:srgbClr val="FFFFFF"/>
                  </a:gs>
                  <a:gs pos="70000">
                    <a:srgbClr val="FFFFFF">
                      <a:alpha val="80000"/>
                    </a:srgbClr>
                  </a:gs>
                </a:gsLst>
                <a:lin ang="5400000" scaled="1"/>
                <a:tileRect/>
              </a:gradFill>
              <a:effectLst>
                <a:outerShdw blurRad="50800" dist="38100" dir="5400000" rotWithShape="0">
                  <a:srgbClr val="FFFFFF">
                    <a:lumMod val="20000"/>
                    <a:alpha val="20000"/>
                  </a:srgbClr>
                </a:outerShdw>
              </a:effectLst>
            </a:endParaRPr>
          </a:p>
        </p:txBody>
      </p:sp>
      <p:sp>
        <p:nvSpPr>
          <p:cNvPr id="25" name="1-8"/>
          <p:cNvSpPr txBox="1"/>
          <p:nvPr/>
        </p:nvSpPr>
        <p:spPr>
          <a:xfrm>
            <a:off x="467013" y="256282"/>
            <a:ext cx="402675" cy="523220"/>
          </a:xfrm>
          <a:prstGeom prst="rect">
            <a:avLst/>
          </a:prstGeom>
          <a:noFill/>
        </p:spPr>
        <p:txBody>
          <a:bodyPr wrap="none" rtlCol="0">
            <a:spAutoFit/>
          </a:bodyPr>
          <a:lstStyle>
            <a:defPPr>
              <a:defRPr lang="zh-CN"/>
            </a:defPPr>
            <a:lvl1pPr marR="0" lvl="0" indent="0" algn="ctr" fontAlgn="auto">
              <a:lnSpc>
                <a:spcPct val="100000"/>
              </a:lnSpc>
              <a:spcBef>
                <a:spcPts val="0"/>
              </a:spcBef>
              <a:spcAft>
                <a:spcPts val="0"/>
              </a:spcAft>
              <a:buClrTx/>
              <a:buSzTx/>
              <a:buFontTx/>
              <a:buNone/>
              <a:defRPr kumimoji="0" sz="6000" b="0" i="0" u="none" strike="noStrike" cap="none" spc="0" normalizeH="0" baseline="0">
                <a:ln>
                  <a:noFill/>
                </a:ln>
                <a:solidFill>
                  <a:srgbClr val="2C1F17"/>
                </a:solidFill>
                <a:effectLst/>
                <a:uLnTx/>
                <a:uFillTx/>
                <a:latin typeface="思源黑体 CN Bold" panose="020B0800000000000000" charset="-122"/>
                <a:ea typeface="思源黑体 CN Bold" panose="020B0800000000000000" charset="-122"/>
              </a:defRPr>
            </a:lvl1pPr>
          </a:lstStyle>
          <a:p>
            <a:r>
              <a:rPr lang="en-US" altLang="zh-CN" sz="2800" dirty="0">
                <a:solidFill>
                  <a:srgbClr val="0079BA"/>
                </a:soli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rPr>
              <a:t>2</a:t>
            </a:r>
            <a:endParaRPr lang="zh-CN" altLang="en-US" sz="2800" dirty="0">
              <a:solidFill>
                <a:srgbClr val="0079BA"/>
              </a:soli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endParaRPr>
          </a:p>
        </p:txBody>
      </p:sp>
      <p:sp>
        <p:nvSpPr>
          <p:cNvPr id="28" name="1-15-1"/>
          <p:cNvSpPr txBox="1"/>
          <p:nvPr/>
        </p:nvSpPr>
        <p:spPr>
          <a:xfrm>
            <a:off x="951205" y="1228096"/>
            <a:ext cx="2031325" cy="461665"/>
          </a:xfrm>
          <a:prstGeom prst="rect">
            <a:avLst/>
          </a:prstGeom>
          <a:noFill/>
        </p:spPr>
        <p:txBody>
          <a:bodyPr wrap="none" rtlCol="0">
            <a:spAutoFit/>
          </a:bodyPr>
          <a:lstStyle>
            <a:defPPr>
              <a:defRPr lang="zh-CN"/>
            </a:defPPr>
            <a:lvl1pPr marR="0" lvl="0" indent="0" algn="ctr" fontAlgn="auto">
              <a:lnSpc>
                <a:spcPct val="100000"/>
              </a:lnSpc>
              <a:spcBef>
                <a:spcPts val="0"/>
              </a:spcBef>
              <a:spcAft>
                <a:spcPts val="0"/>
              </a:spcAft>
              <a:buClrTx/>
              <a:buSzTx/>
              <a:buFontTx/>
              <a:buNone/>
              <a:defRPr kumimoji="0" sz="6000" b="0" i="0" u="none" strike="noStrike" cap="none" spc="0" normalizeH="0" baseline="0">
                <a:ln>
                  <a:noFill/>
                </a:ln>
                <a:solidFill>
                  <a:srgbClr val="2C1F17"/>
                </a:solidFill>
                <a:effectLst/>
                <a:uLnTx/>
                <a:uFillTx/>
                <a:latin typeface="思源黑体 CN Bold" panose="020B0800000000000000" charset="-122"/>
                <a:ea typeface="思源黑体 CN Bold" panose="020B0800000000000000" charset="-122"/>
              </a:defRPr>
            </a:lvl1pPr>
          </a:lstStyle>
          <a:p>
            <a:r>
              <a:rPr lang="zh-CN" altLang="en-US" sz="2400" dirty="0">
                <a:solidFill>
                  <a:srgbClr val="0079BA"/>
                </a:solidFill>
                <a:latin typeface="思源宋体 CN Heavy" panose="02020900000000000000" pitchFamily="18" charset="-122"/>
                <a:ea typeface="思源宋体 CN Heavy" panose="02020900000000000000" pitchFamily="18" charset="-122"/>
              </a:rPr>
              <a:t>晚出晚归管理</a:t>
            </a:r>
            <a:endParaRPr lang="zh-CN" altLang="en-US" sz="2400" dirty="0">
              <a:solidFill>
                <a:srgbClr val="0079BA"/>
              </a:solidFill>
              <a:latin typeface="思源宋体 CN Heavy" panose="02020900000000000000" pitchFamily="18" charset="-122"/>
              <a:ea typeface="思源宋体 CN Heavy" panose="02020900000000000000" pitchFamily="18" charset="-122"/>
            </a:endParaRPr>
          </a:p>
        </p:txBody>
      </p:sp>
      <p:sp>
        <p:nvSpPr>
          <p:cNvPr id="5" name="矩形: 圆角 4"/>
          <p:cNvSpPr/>
          <p:nvPr/>
        </p:nvSpPr>
        <p:spPr>
          <a:xfrm>
            <a:off x="542925" y="1790700"/>
            <a:ext cx="10858500" cy="4343400"/>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693750" y="1548526"/>
            <a:ext cx="10438754" cy="4905574"/>
          </a:xfrm>
          <a:prstGeom prst="rect">
            <a:avLst/>
          </a:prstGeom>
          <a:noFill/>
        </p:spPr>
        <p:txBody>
          <a:bodyPr wrap="square">
            <a:spAutoFit/>
          </a:bodyPr>
          <a:lstStyle/>
          <a:p>
            <a:pPr algn="just">
              <a:lnSpc>
                <a:spcPct val="130000"/>
              </a:lnSpc>
            </a:pPr>
            <a:r>
              <a:rPr lang="zh-CN" altLang="en-US" sz="2000" b="1" dirty="0">
                <a:latin typeface="宋体" panose="02010600030101010101" pitchFamily="2" charset="-122"/>
                <a:ea typeface="宋体" panose="02010600030101010101" pitchFamily="2" charset="-122"/>
                <a:cs typeface="Times New Roman" panose="02020603050405020304" pitchFamily="18" charset="0"/>
              </a:rPr>
              <a:t>    </a:t>
            </a:r>
            <a:endParaRPr lang="en-US" altLang="zh-CN" sz="2000" dirty="0">
              <a:latin typeface="宋体" panose="02010600030101010101" pitchFamily="2" charset="-122"/>
              <a:ea typeface="宋体" panose="02010600030101010101" pitchFamily="2" charset="-122"/>
              <a:cs typeface="Times New Roman" panose="02020603050405020304" pitchFamily="18" charset="0"/>
            </a:endParaRPr>
          </a:p>
          <a:p>
            <a:pPr algn="just">
              <a:lnSpc>
                <a:spcPct val="130000"/>
              </a:lnSpc>
            </a:pPr>
            <a:r>
              <a:rPr lang="en-US" altLang="zh-CN" sz="2000" dirty="0">
                <a:latin typeface="宋体" panose="02010600030101010101" pitchFamily="2" charset="-122"/>
                <a:ea typeface="宋体" panose="02010600030101010101" pitchFamily="2" charset="-122"/>
                <a:cs typeface="Times New Roman" panose="02020603050405020304" pitchFamily="18" charset="0"/>
              </a:rPr>
              <a:t>    1.</a:t>
            </a:r>
            <a:r>
              <a:rPr lang="zh-CN" altLang="en-US" sz="2000" dirty="0">
                <a:latin typeface="宋体" panose="02010600030101010101" pitchFamily="2" charset="-122"/>
                <a:ea typeface="宋体" panose="02010600030101010101" pitchFamily="2" charset="-122"/>
                <a:cs typeface="Times New Roman" panose="02020603050405020304" pitchFamily="18" charset="0"/>
              </a:rPr>
              <a:t>学生公寓实行门禁管理。学生不得在闭门时间内（</a:t>
            </a:r>
            <a:r>
              <a:rPr lang="en-US" altLang="zh-CN" sz="2000" b="1" dirty="0">
                <a:solidFill>
                  <a:srgbClr val="FF0000"/>
                </a:solidFill>
                <a:latin typeface="宋体" panose="02010600030101010101" pitchFamily="2" charset="-122"/>
                <a:ea typeface="宋体" panose="02010600030101010101" pitchFamily="2" charset="-122"/>
                <a:cs typeface="Times New Roman" panose="02020603050405020304" pitchFamily="18" charset="0"/>
              </a:rPr>
              <a:t>23:00-</a:t>
            </a:r>
            <a:r>
              <a:rPr lang="zh-CN" altLang="en-US" sz="2000" b="1" dirty="0">
                <a:solidFill>
                  <a:srgbClr val="FF0000"/>
                </a:solidFill>
                <a:latin typeface="宋体" panose="02010600030101010101" pitchFamily="2" charset="-122"/>
                <a:ea typeface="宋体" panose="02010600030101010101" pitchFamily="2" charset="-122"/>
                <a:cs typeface="Times New Roman" panose="02020603050405020304" pitchFamily="18" charset="0"/>
              </a:rPr>
              <a:t>次日</a:t>
            </a:r>
            <a:r>
              <a:rPr lang="en-US" altLang="zh-CN" sz="2000" b="1" dirty="0">
                <a:solidFill>
                  <a:srgbClr val="FF0000"/>
                </a:solidFill>
                <a:latin typeface="宋体" panose="02010600030101010101" pitchFamily="2" charset="-122"/>
                <a:ea typeface="宋体" panose="02010600030101010101" pitchFamily="2" charset="-122"/>
                <a:cs typeface="Times New Roman" panose="02020603050405020304" pitchFamily="18" charset="0"/>
              </a:rPr>
              <a:t>6:30</a:t>
            </a:r>
            <a:r>
              <a:rPr lang="zh-CN" altLang="en-US" sz="2000" dirty="0">
                <a:latin typeface="宋体" panose="02010600030101010101" pitchFamily="2" charset="-122"/>
                <a:ea typeface="宋体" panose="02010600030101010101" pitchFamily="2" charset="-122"/>
                <a:cs typeface="Times New Roman" panose="02020603050405020304" pitchFamily="18" charset="0"/>
              </a:rPr>
              <a:t>）出入学生公寓，学生进入学生公寓应主动出示证件并接受值班人员的问询。</a:t>
            </a:r>
            <a:endParaRPr lang="zh-CN" altLang="en-US" sz="2000" dirty="0">
              <a:latin typeface="宋体" panose="02010600030101010101" pitchFamily="2" charset="-122"/>
              <a:ea typeface="宋体" panose="02010600030101010101" pitchFamily="2" charset="-122"/>
              <a:cs typeface="Times New Roman" panose="02020603050405020304" pitchFamily="18" charset="0"/>
            </a:endParaRPr>
          </a:p>
          <a:p>
            <a:pPr algn="just">
              <a:lnSpc>
                <a:spcPct val="130000"/>
              </a:lnSpc>
            </a:pPr>
            <a:r>
              <a:rPr lang="en-US" altLang="zh-CN" sz="2000" dirty="0">
                <a:latin typeface="宋体" panose="02010600030101010101" pitchFamily="2" charset="-122"/>
                <a:ea typeface="宋体" panose="02010600030101010101" pitchFamily="2" charset="-122"/>
                <a:cs typeface="Times New Roman" panose="02020603050405020304" pitchFamily="18" charset="0"/>
              </a:rPr>
              <a:t>    2.</a:t>
            </a:r>
            <a:r>
              <a:rPr lang="zh-CN" altLang="en-US" sz="2000" dirty="0">
                <a:latin typeface="宋体" panose="02010600030101010101" pitchFamily="2" charset="-122"/>
                <a:ea typeface="宋体" panose="02010600030101010101" pitchFamily="2" charset="-122"/>
                <a:cs typeface="Times New Roman" panose="02020603050405020304" pitchFamily="18" charset="0"/>
              </a:rPr>
              <a:t>在闭门时间内，进出学生公寓视为晚出晚归行为，晚出晚归者需</a:t>
            </a:r>
            <a:r>
              <a:rPr lang="zh-CN" altLang="en-US" sz="2000" b="1" dirty="0">
                <a:solidFill>
                  <a:srgbClr val="FF0000"/>
                </a:solidFill>
                <a:latin typeface="宋体" panose="02010600030101010101" pitchFamily="2" charset="-122"/>
                <a:ea typeface="宋体" panose="02010600030101010101" pitchFamily="2" charset="-122"/>
                <a:cs typeface="Times New Roman" panose="02020603050405020304" pitchFamily="18" charset="0"/>
              </a:rPr>
              <a:t>提前向辅导员报备</a:t>
            </a:r>
            <a:r>
              <a:rPr lang="zh-CN" altLang="en-US" sz="2000" dirty="0">
                <a:latin typeface="宋体" panose="02010600030101010101" pitchFamily="2" charset="-122"/>
                <a:ea typeface="宋体" panose="02010600030101010101" pitchFamily="2" charset="-122"/>
                <a:cs typeface="Times New Roman" panose="02020603050405020304" pitchFamily="18" charset="0"/>
              </a:rPr>
              <a:t>并提交晚出晚归情况说明及相关证明至学院学生工作组。</a:t>
            </a:r>
            <a:endParaRPr lang="zh-CN" altLang="en-US" sz="2000" dirty="0">
              <a:latin typeface="宋体" panose="02010600030101010101" pitchFamily="2" charset="-122"/>
              <a:ea typeface="宋体" panose="02010600030101010101" pitchFamily="2" charset="-122"/>
              <a:cs typeface="Times New Roman" panose="02020603050405020304" pitchFamily="18" charset="0"/>
            </a:endParaRPr>
          </a:p>
          <a:p>
            <a:pPr algn="just">
              <a:lnSpc>
                <a:spcPct val="130000"/>
              </a:lnSpc>
            </a:pPr>
            <a:r>
              <a:rPr lang="en-US" altLang="zh-CN" sz="2000" dirty="0">
                <a:latin typeface="宋体" panose="02010600030101010101" pitchFamily="2" charset="-122"/>
                <a:ea typeface="宋体" panose="02010600030101010101" pitchFamily="2" charset="-122"/>
                <a:cs typeface="Times New Roman" panose="02020603050405020304" pitchFamily="18" charset="0"/>
              </a:rPr>
              <a:t>    3.</a:t>
            </a:r>
            <a:r>
              <a:rPr lang="zh-CN" altLang="en-US" sz="2000" dirty="0">
                <a:latin typeface="宋体" panose="02010600030101010101" pitchFamily="2" charset="-122"/>
                <a:ea typeface="宋体" panose="02010600030101010101" pitchFamily="2" charset="-122"/>
                <a:cs typeface="Times New Roman" panose="02020603050405020304" pitchFamily="18" charset="0"/>
              </a:rPr>
              <a:t>学院学生工作组不定期进行晚出晚归检查，对无故晚出晚归行为者进行安全教育和批评教育。</a:t>
            </a:r>
            <a:endParaRPr lang="zh-CN" altLang="en-US" sz="2000" dirty="0">
              <a:latin typeface="宋体" panose="02010600030101010101" pitchFamily="2" charset="-122"/>
              <a:ea typeface="宋体" panose="02010600030101010101" pitchFamily="2" charset="-122"/>
              <a:cs typeface="Times New Roman" panose="02020603050405020304" pitchFamily="18" charset="0"/>
            </a:endParaRPr>
          </a:p>
          <a:p>
            <a:pPr algn="just">
              <a:lnSpc>
                <a:spcPct val="130000"/>
              </a:lnSpc>
            </a:pPr>
            <a:r>
              <a:rPr lang="en-US" altLang="zh-CN" sz="2000" dirty="0">
                <a:latin typeface="宋体" panose="02010600030101010101" pitchFamily="2" charset="-122"/>
                <a:ea typeface="宋体" panose="02010600030101010101" pitchFamily="2" charset="-122"/>
                <a:cs typeface="Times New Roman" panose="02020603050405020304" pitchFamily="18" charset="0"/>
              </a:rPr>
              <a:t>    4.</a:t>
            </a:r>
            <a:r>
              <a:rPr lang="zh-CN" altLang="en-US" sz="2000" dirty="0">
                <a:latin typeface="宋体" panose="02010600030101010101" pitchFamily="2" charset="-122"/>
                <a:ea typeface="宋体" panose="02010600030101010101" pitchFamily="2" charset="-122"/>
                <a:cs typeface="Times New Roman" panose="02020603050405020304" pitchFamily="18" charset="0"/>
              </a:rPr>
              <a:t>原则上，</a:t>
            </a:r>
            <a:r>
              <a:rPr lang="zh-CN" altLang="en-US" sz="2000" b="1" dirty="0">
                <a:solidFill>
                  <a:srgbClr val="FF0000"/>
                </a:solidFill>
                <a:latin typeface="宋体" panose="02010600030101010101" pitchFamily="2" charset="-122"/>
                <a:ea typeface="宋体" panose="02010600030101010101" pitchFamily="2" charset="-122"/>
                <a:cs typeface="Times New Roman" panose="02020603050405020304" pitchFamily="18" charset="0"/>
              </a:rPr>
              <a:t>学生每月无故晚出晚归</a:t>
            </a:r>
            <a:r>
              <a:rPr lang="en-US" altLang="zh-CN" sz="2000" b="1" dirty="0">
                <a:solidFill>
                  <a:srgbClr val="FF0000"/>
                </a:solidFill>
                <a:latin typeface="宋体" panose="02010600030101010101" pitchFamily="2" charset="-122"/>
                <a:ea typeface="宋体" panose="02010600030101010101" pitchFamily="2" charset="-122"/>
                <a:cs typeface="Times New Roman" panose="02020603050405020304" pitchFamily="18" charset="0"/>
              </a:rPr>
              <a:t>1</a:t>
            </a:r>
            <a:r>
              <a:rPr lang="zh-CN" altLang="en-US" sz="2000" b="1" dirty="0">
                <a:solidFill>
                  <a:srgbClr val="FF0000"/>
                </a:solidFill>
                <a:latin typeface="宋体" panose="02010600030101010101" pitchFamily="2" charset="-122"/>
                <a:ea typeface="宋体" panose="02010600030101010101" pitchFamily="2" charset="-122"/>
                <a:cs typeface="Times New Roman" panose="02020603050405020304" pitchFamily="18" charset="0"/>
              </a:rPr>
              <a:t>次者</a:t>
            </a:r>
            <a:r>
              <a:rPr lang="zh-CN" altLang="en-US" sz="2000" dirty="0">
                <a:latin typeface="宋体" panose="02010600030101010101" pitchFamily="2" charset="-122"/>
                <a:ea typeface="宋体" panose="02010600030101010101" pitchFamily="2" charset="-122"/>
                <a:cs typeface="Times New Roman" panose="02020603050405020304" pitchFamily="18" charset="0"/>
              </a:rPr>
              <a:t>，由带班辅导员对其进行安全教育并提交 </a:t>
            </a:r>
            <a:r>
              <a:rPr lang="en-US" altLang="zh-CN" sz="2000" dirty="0">
                <a:latin typeface="宋体" panose="02010600030101010101" pitchFamily="2" charset="-122"/>
                <a:ea typeface="宋体" panose="02010600030101010101" pitchFamily="2" charset="-122"/>
                <a:cs typeface="Times New Roman" panose="02020603050405020304" pitchFamily="18" charset="0"/>
              </a:rPr>
              <a:t>1500 </a:t>
            </a:r>
            <a:r>
              <a:rPr lang="zh-CN" altLang="en-US" sz="2000" dirty="0">
                <a:latin typeface="宋体" panose="02010600030101010101" pitchFamily="2" charset="-122"/>
                <a:ea typeface="宋体" panose="02010600030101010101" pitchFamily="2" charset="-122"/>
                <a:cs typeface="Times New Roman" panose="02020603050405020304" pitchFamily="18" charset="0"/>
              </a:rPr>
              <a:t>字以上书面反思；</a:t>
            </a:r>
            <a:r>
              <a:rPr lang="zh-CN" altLang="en-US" sz="2000" b="1" dirty="0">
                <a:solidFill>
                  <a:srgbClr val="FF0000"/>
                </a:solidFill>
                <a:latin typeface="宋体" panose="02010600030101010101" pitchFamily="2" charset="-122"/>
                <a:ea typeface="宋体" panose="02010600030101010101" pitchFamily="2" charset="-122"/>
                <a:cs typeface="Times New Roman" panose="02020603050405020304" pitchFamily="18" charset="0"/>
              </a:rPr>
              <a:t>每月无故晚出晚归 </a:t>
            </a:r>
            <a:r>
              <a:rPr lang="en-US" altLang="zh-CN" sz="2000" b="1" dirty="0">
                <a:solidFill>
                  <a:srgbClr val="FF0000"/>
                </a:solidFill>
                <a:latin typeface="宋体" panose="02010600030101010101" pitchFamily="2" charset="-122"/>
                <a:ea typeface="宋体" panose="02010600030101010101" pitchFamily="2" charset="-122"/>
                <a:cs typeface="Times New Roman" panose="02020603050405020304" pitchFamily="18" charset="0"/>
              </a:rPr>
              <a:t>5 </a:t>
            </a:r>
            <a:r>
              <a:rPr lang="zh-CN" altLang="en-US" sz="2000" b="1" dirty="0">
                <a:solidFill>
                  <a:srgbClr val="FF0000"/>
                </a:solidFill>
                <a:latin typeface="宋体" panose="02010600030101010101" pitchFamily="2" charset="-122"/>
                <a:ea typeface="宋体" panose="02010600030101010101" pitchFamily="2" charset="-122"/>
                <a:cs typeface="Times New Roman" panose="02020603050405020304" pitchFamily="18" charset="0"/>
              </a:rPr>
              <a:t>次及以上者</a:t>
            </a:r>
            <a:r>
              <a:rPr lang="zh-CN" altLang="en-US" sz="2000" dirty="0">
                <a:latin typeface="宋体" panose="02010600030101010101" pitchFamily="2" charset="-122"/>
                <a:ea typeface="宋体" panose="02010600030101010101" pitchFamily="2" charset="-122"/>
                <a:cs typeface="Times New Roman" panose="02020603050405020304" pitchFamily="18" charset="0"/>
              </a:rPr>
              <a:t>，视情节轻重给予警告及以上处分。</a:t>
            </a:r>
            <a:r>
              <a:rPr lang="zh-CN" altLang="en-US" sz="2000" b="1" dirty="0">
                <a:solidFill>
                  <a:srgbClr val="FF0000"/>
                </a:solidFill>
                <a:latin typeface="宋体" panose="02010600030101010101" pitchFamily="2" charset="-122"/>
                <a:ea typeface="宋体" panose="02010600030101010101" pitchFamily="2" charset="-122"/>
                <a:cs typeface="Times New Roman" panose="02020603050405020304" pitchFamily="18" charset="0"/>
              </a:rPr>
              <a:t>宿舍成员每月无故晚出晚归累计</a:t>
            </a:r>
            <a:r>
              <a:rPr lang="en-US" altLang="zh-CN" sz="2000" b="1" dirty="0">
                <a:solidFill>
                  <a:srgbClr val="FF0000"/>
                </a:solidFill>
                <a:latin typeface="宋体" panose="02010600030101010101" pitchFamily="2" charset="-122"/>
                <a:ea typeface="宋体" panose="02010600030101010101" pitchFamily="2" charset="-122"/>
                <a:cs typeface="Times New Roman" panose="02020603050405020304" pitchFamily="18" charset="0"/>
              </a:rPr>
              <a:t>3</a:t>
            </a:r>
            <a:r>
              <a:rPr lang="zh-CN" altLang="en-US" sz="2000" b="1" dirty="0">
                <a:solidFill>
                  <a:srgbClr val="FF0000"/>
                </a:solidFill>
                <a:latin typeface="宋体" panose="02010600030101010101" pitchFamily="2" charset="-122"/>
                <a:ea typeface="宋体" panose="02010600030101010101" pitchFamily="2" charset="-122"/>
                <a:cs typeface="Times New Roman" panose="02020603050405020304" pitchFamily="18" charset="0"/>
              </a:rPr>
              <a:t>次及以上</a:t>
            </a:r>
            <a:r>
              <a:rPr lang="zh-CN" altLang="en-US" sz="2000" dirty="0">
                <a:latin typeface="宋体" panose="02010600030101010101" pitchFamily="2" charset="-122"/>
                <a:ea typeface="宋体" panose="02010600030101010101" pitchFamily="2" charset="-122"/>
                <a:cs typeface="Times New Roman" panose="02020603050405020304" pitchFamily="18" charset="0"/>
              </a:rPr>
              <a:t>，取消该宿舍参评学年和评奖评优周期内“文明宿舍”参评资格。</a:t>
            </a:r>
            <a:endParaRPr lang="zh-CN" altLang="en-US" sz="2000" dirty="0">
              <a:latin typeface="宋体" panose="02010600030101010101" pitchFamily="2" charset="-122"/>
              <a:ea typeface="宋体" panose="02010600030101010101" pitchFamily="2" charset="-122"/>
              <a:cs typeface="Times New Roman" panose="02020603050405020304" pitchFamily="18" charset="0"/>
            </a:endParaRPr>
          </a:p>
          <a:p>
            <a:pPr indent="720090" algn="just">
              <a:lnSpc>
                <a:spcPct val="130000"/>
              </a:lnSpc>
            </a:pPr>
            <a:endParaRPr lang="zh-CN" altLang="en-US" sz="2400" dirty="0">
              <a:latin typeface="宋体" panose="02010600030101010101" pitchFamily="2" charset="-122"/>
              <a:ea typeface="宋体" panose="02010600030101010101" pitchFamily="2" charset="-122"/>
              <a:cs typeface="Times New Roman" panose="02020603050405020304"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 name="任意多边形: 形状 197"/>
          <p:cNvSpPr/>
          <p:nvPr/>
        </p:nvSpPr>
        <p:spPr>
          <a:xfrm>
            <a:off x="0" y="0"/>
            <a:ext cx="12192000" cy="6858000"/>
          </a:xfrm>
          <a:custGeom>
            <a:avLst/>
            <a:gdLst>
              <a:gd name="connsiteX0" fmla="*/ 0 w 5122714"/>
              <a:gd name="connsiteY0" fmla="*/ 0 h 6858000"/>
              <a:gd name="connsiteX1" fmla="*/ 5122714 w 5122714"/>
              <a:gd name="connsiteY1" fmla="*/ 0 h 6858000"/>
              <a:gd name="connsiteX2" fmla="*/ 5122714 w 5122714"/>
              <a:gd name="connsiteY2" fmla="*/ 6858000 h 6858000"/>
              <a:gd name="connsiteX3" fmla="*/ 0 w 512271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5122714" h="6858000">
                <a:moveTo>
                  <a:pt x="0" y="0"/>
                </a:moveTo>
                <a:lnTo>
                  <a:pt x="5122714" y="0"/>
                </a:lnTo>
                <a:lnTo>
                  <a:pt x="5122714" y="6858000"/>
                </a:lnTo>
                <a:lnTo>
                  <a:pt x="0" y="6858000"/>
                </a:lnTo>
                <a:close/>
              </a:path>
            </a:pathLst>
          </a:custGeom>
          <a:gradFill flip="none" rotWithShape="1">
            <a:gsLst>
              <a:gs pos="0">
                <a:srgbClr val="0079BA">
                  <a:alpha val="91000"/>
                </a:srgbClr>
              </a:gs>
              <a:gs pos="100000">
                <a:srgbClr val="0079BA">
                  <a:alpha val="98000"/>
                </a:srgbClr>
              </a:gs>
            </a:gsLst>
            <a:path path="circle">
              <a:fillToRect l="50000" t="50000" r="50000" b="50000"/>
            </a:path>
            <a:tileRect/>
          </a:gradFill>
          <a:ln>
            <a:noFill/>
          </a:ln>
          <a:effectLst>
            <a:outerShdw blurRad="50800" dist="38100" dir="5400000" rotWithShape="0">
              <a:srgbClr val="0079BA">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gradFill flip="none" rotWithShape="1">
                <a:gsLst>
                  <a:gs pos="0">
                    <a:srgbClr val="FFFFFF"/>
                  </a:gs>
                  <a:gs pos="70000">
                    <a:srgbClr val="FFFFFF">
                      <a:alpha val="80000"/>
                    </a:srgbClr>
                  </a:gs>
                </a:gsLst>
                <a:lin ang="5400000" scaled="1"/>
                <a:tileRect/>
              </a:gradFill>
              <a:effectLst>
                <a:outerShdw blurRad="50800" dist="38100" dir="5400000" rotWithShape="0">
                  <a:srgbClr val="FFFFFF">
                    <a:lumMod val="20000"/>
                    <a:alpha val="20000"/>
                  </a:srgbClr>
                </a:outerShdw>
              </a:effectLst>
            </a:endParaRPr>
          </a:p>
        </p:txBody>
      </p:sp>
      <p:grpSp>
        <p:nvGrpSpPr>
          <p:cNvPr id="4" name="组合 3"/>
          <p:cNvGrpSpPr/>
          <p:nvPr/>
        </p:nvGrpSpPr>
        <p:grpSpPr>
          <a:xfrm flipV="1">
            <a:off x="0" y="4524624"/>
            <a:ext cx="12192000" cy="2333376"/>
            <a:chOff x="104998" y="5610930"/>
            <a:chExt cx="12192000" cy="2333376"/>
          </a:xfrm>
        </p:grpSpPr>
        <p:pic>
          <p:nvPicPr>
            <p:cNvPr id="214" name="图片 213"/>
            <p:cNvPicPr>
              <a:picLocks noChangeAspect="1"/>
            </p:cNvPicPr>
            <p:nvPr/>
          </p:nvPicPr>
          <p:blipFill>
            <a:blip r:embed="rId1"/>
            <a:srcRect t="41477" r="44381"/>
            <a:stretch>
              <a:fillRect/>
            </a:stretch>
          </p:blipFill>
          <p:spPr>
            <a:xfrm>
              <a:off x="7224355" y="5610930"/>
              <a:ext cx="5072643" cy="2333376"/>
            </a:xfrm>
            <a:custGeom>
              <a:avLst/>
              <a:gdLst>
                <a:gd name="connsiteX0" fmla="*/ 0 w 5072643"/>
                <a:gd name="connsiteY0" fmla="*/ 0 h 2333376"/>
                <a:gd name="connsiteX1" fmla="*/ 5072643 w 5072643"/>
                <a:gd name="connsiteY1" fmla="*/ 0 h 2333376"/>
                <a:gd name="connsiteX2" fmla="*/ 5072643 w 5072643"/>
                <a:gd name="connsiteY2" fmla="*/ 2333376 h 2333376"/>
                <a:gd name="connsiteX3" fmla="*/ 0 w 5072643"/>
                <a:gd name="connsiteY3" fmla="*/ 2333376 h 2333376"/>
              </a:gdLst>
              <a:ahLst/>
              <a:cxnLst>
                <a:cxn ang="0">
                  <a:pos x="connsiteX0" y="connsiteY0"/>
                </a:cxn>
                <a:cxn ang="0">
                  <a:pos x="connsiteX1" y="connsiteY1"/>
                </a:cxn>
                <a:cxn ang="0">
                  <a:pos x="connsiteX2" y="connsiteY2"/>
                </a:cxn>
                <a:cxn ang="0">
                  <a:pos x="connsiteX3" y="connsiteY3"/>
                </a:cxn>
              </a:cxnLst>
              <a:rect l="l" t="t" r="r" b="b"/>
              <a:pathLst>
                <a:path w="5072643" h="2333376">
                  <a:moveTo>
                    <a:pt x="0" y="0"/>
                  </a:moveTo>
                  <a:lnTo>
                    <a:pt x="5072643" y="0"/>
                  </a:lnTo>
                  <a:lnTo>
                    <a:pt x="5072643" y="2333376"/>
                  </a:lnTo>
                  <a:lnTo>
                    <a:pt x="0" y="2333376"/>
                  </a:lnTo>
                  <a:close/>
                </a:path>
              </a:pathLst>
            </a:custGeom>
          </p:spPr>
        </p:pic>
        <p:pic>
          <p:nvPicPr>
            <p:cNvPr id="215" name="图片 214"/>
            <p:cNvPicPr>
              <a:picLocks noChangeAspect="1"/>
            </p:cNvPicPr>
            <p:nvPr/>
          </p:nvPicPr>
          <p:blipFill>
            <a:blip r:embed="rId2"/>
            <a:srcRect l="3257" t="44200"/>
            <a:stretch>
              <a:fillRect/>
            </a:stretch>
          </p:blipFill>
          <p:spPr>
            <a:xfrm>
              <a:off x="104998" y="5610930"/>
              <a:ext cx="7118827" cy="1894852"/>
            </a:xfrm>
            <a:custGeom>
              <a:avLst/>
              <a:gdLst>
                <a:gd name="connsiteX0" fmla="*/ 0 w 7118827"/>
                <a:gd name="connsiteY0" fmla="*/ 0 h 1894852"/>
                <a:gd name="connsiteX1" fmla="*/ 7118827 w 7118827"/>
                <a:gd name="connsiteY1" fmla="*/ 0 h 1894852"/>
                <a:gd name="connsiteX2" fmla="*/ 7118827 w 7118827"/>
                <a:gd name="connsiteY2" fmla="*/ 1894852 h 1894852"/>
                <a:gd name="connsiteX3" fmla="*/ 0 w 7118827"/>
                <a:gd name="connsiteY3" fmla="*/ 1894852 h 1894852"/>
              </a:gdLst>
              <a:ahLst/>
              <a:cxnLst>
                <a:cxn ang="0">
                  <a:pos x="connsiteX0" y="connsiteY0"/>
                </a:cxn>
                <a:cxn ang="0">
                  <a:pos x="connsiteX1" y="connsiteY1"/>
                </a:cxn>
                <a:cxn ang="0">
                  <a:pos x="connsiteX2" y="connsiteY2"/>
                </a:cxn>
                <a:cxn ang="0">
                  <a:pos x="connsiteX3" y="connsiteY3"/>
                </a:cxn>
              </a:cxnLst>
              <a:rect l="l" t="t" r="r" b="b"/>
              <a:pathLst>
                <a:path w="7118827" h="1894852">
                  <a:moveTo>
                    <a:pt x="0" y="0"/>
                  </a:moveTo>
                  <a:lnTo>
                    <a:pt x="7118827" y="0"/>
                  </a:lnTo>
                  <a:lnTo>
                    <a:pt x="7118827" y="1894852"/>
                  </a:lnTo>
                  <a:lnTo>
                    <a:pt x="0" y="1894852"/>
                  </a:lnTo>
                  <a:close/>
                </a:path>
              </a:pathLst>
            </a:custGeom>
          </p:spPr>
        </p:pic>
      </p:grpSp>
      <p:sp>
        <p:nvSpPr>
          <p:cNvPr id="3" name="文本框 2"/>
          <p:cNvSpPr txBox="1"/>
          <p:nvPr/>
        </p:nvSpPr>
        <p:spPr>
          <a:xfrm>
            <a:off x="623395" y="-1195343"/>
            <a:ext cx="4014240" cy="9248686"/>
          </a:xfrm>
          <a:prstGeom prst="rect">
            <a:avLst/>
          </a:prstGeom>
          <a:noFill/>
        </p:spPr>
        <p:txBody>
          <a:bodyPr wrap="none" rtlCol="0">
            <a:spAutoFit/>
          </a:bodyPr>
          <a:lstStyle/>
          <a:p>
            <a:pPr algn="ctr"/>
            <a:r>
              <a:rPr lang="en-US" altLang="zh-CN" sz="59500" dirty="0">
                <a:ln>
                  <a:solidFill>
                    <a:schemeClr val="bg1">
                      <a:alpha val="58000"/>
                    </a:schemeClr>
                  </a:solidFill>
                </a:ln>
                <a:blipFill>
                  <a:blip r:embed="rId3">
                    <a:alphaModFix amt="99000"/>
                  </a:blip>
                  <a:tile tx="0" ty="0" sx="100000" sy="100000" flip="none" algn="tl"/>
                </a:blipFill>
                <a:latin typeface="Impact" panose="020B0806030902050204" pitchFamily="34" charset="0"/>
                <a:ea typeface="OPPOSans B" panose="00020600040101010101" pitchFamily="18" charset="-122"/>
                <a:cs typeface="OPPOSans B" panose="00020600040101010101" pitchFamily="18" charset="-122"/>
              </a:rPr>
              <a:t>2</a:t>
            </a:r>
            <a:endParaRPr lang="zh-CN" altLang="en-US" sz="59500" dirty="0">
              <a:ln>
                <a:solidFill>
                  <a:schemeClr val="bg1">
                    <a:alpha val="58000"/>
                  </a:schemeClr>
                </a:solidFill>
              </a:ln>
              <a:blipFill>
                <a:blip r:embed="rId3">
                  <a:alphaModFix amt="99000"/>
                </a:blip>
                <a:tile tx="0" ty="0" sx="100000" sy="100000" flip="none" algn="tl"/>
              </a:blipFill>
              <a:latin typeface="Impact" panose="020B0806030902050204" pitchFamily="34" charset="0"/>
              <a:ea typeface="OPPOSans B" panose="00020600040101010101" pitchFamily="18" charset="-122"/>
              <a:cs typeface="OPPOSans B" panose="00020600040101010101" pitchFamily="18" charset="-122"/>
            </a:endParaRPr>
          </a:p>
        </p:txBody>
      </p:sp>
      <p:sp>
        <p:nvSpPr>
          <p:cNvPr id="5" name="文本框 4"/>
          <p:cNvSpPr txBox="1"/>
          <p:nvPr/>
        </p:nvSpPr>
        <p:spPr>
          <a:xfrm>
            <a:off x="4857037" y="2079630"/>
            <a:ext cx="3877985" cy="1200329"/>
          </a:xfrm>
          <a:prstGeom prst="rect">
            <a:avLst/>
          </a:prstGeom>
          <a:noFill/>
        </p:spPr>
        <p:txBody>
          <a:bodyPr wrap="none" rtlCol="0">
            <a:spAutoFit/>
          </a:bodyPr>
          <a:lstStyle/>
          <a:p>
            <a:r>
              <a:rPr lang="zh-CN" altLang="en-US" sz="7200"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cs typeface="阿里巴巴普惠体 B" panose="00020600040101010101" pitchFamily="18" charset="-122"/>
              </a:rPr>
              <a:t>寝室文化</a:t>
            </a:r>
            <a:endParaRPr lang="zh-CN" altLang="en-US" sz="7200"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cs typeface="阿里巴巴普惠体 B" panose="00020600040101010101" pitchFamily="18" charset="-122"/>
            </a:endParaRPr>
          </a:p>
        </p:txBody>
      </p:sp>
      <p:sp>
        <p:nvSpPr>
          <p:cNvPr id="2" name="文本框 1"/>
          <p:cNvSpPr txBox="1"/>
          <p:nvPr/>
        </p:nvSpPr>
        <p:spPr>
          <a:xfrm>
            <a:off x="4880121" y="3387071"/>
            <a:ext cx="1915909" cy="369332"/>
          </a:xfrm>
          <a:prstGeom prst="rect">
            <a:avLst/>
          </a:prstGeom>
          <a:noFill/>
        </p:spPr>
        <p:txBody>
          <a:bodyPr wrap="none" rtlCol="0">
            <a:spAutoFit/>
          </a:bodyPr>
          <a:lstStyle/>
          <a:p>
            <a:pPr marL="342900" indent="-342900" algn="ctr">
              <a:buFont typeface="Wingdings" panose="05000000000000000000" pitchFamily="2" charset="2"/>
              <a:buChar char="l"/>
            </a:pPr>
            <a:r>
              <a:rPr lang="zh-CN" altLang="en-US"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微软雅黑" panose="020B0503020204020204" pitchFamily="34" charset="-122"/>
                <a:ea typeface="微软雅黑" panose="020B0503020204020204" pitchFamily="34" charset="-122"/>
                <a:cs typeface="阿里巴巴普惠体 L" panose="00020600040101010101" pitchFamily="18" charset="-122"/>
              </a:rPr>
              <a:t>文明宿舍评选</a:t>
            </a:r>
            <a:endParaRPr lang="en-US" altLang="zh-CN"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微软雅黑" panose="020B0503020204020204" pitchFamily="34" charset="-122"/>
              <a:ea typeface="微软雅黑" panose="020B0503020204020204" pitchFamily="34" charset="-122"/>
              <a:cs typeface="阿里巴巴普惠体 L" panose="00020600040101010101" pitchFamily="18" charset="-122"/>
            </a:endParaRPr>
          </a:p>
        </p:txBody>
      </p:sp>
      <p:sp>
        <p:nvSpPr>
          <p:cNvPr id="12" name="文本框 11"/>
          <p:cNvSpPr txBox="1"/>
          <p:nvPr/>
        </p:nvSpPr>
        <p:spPr>
          <a:xfrm>
            <a:off x="4880121" y="3970626"/>
            <a:ext cx="1915909" cy="369332"/>
          </a:xfrm>
          <a:prstGeom prst="rect">
            <a:avLst/>
          </a:prstGeom>
          <a:noFill/>
        </p:spPr>
        <p:txBody>
          <a:bodyPr wrap="none" rtlCol="0">
            <a:spAutoFit/>
          </a:bodyPr>
          <a:lstStyle/>
          <a:p>
            <a:pPr marL="342900" indent="-342900" algn="ctr">
              <a:buFont typeface="Wingdings" panose="05000000000000000000" pitchFamily="2" charset="2"/>
              <a:buChar char="l"/>
            </a:pPr>
            <a:r>
              <a:rPr lang="zh-CN" altLang="en-US"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微软雅黑" panose="020B0503020204020204" pitchFamily="34" charset="-122"/>
                <a:ea typeface="微软雅黑" panose="020B0503020204020204" pitchFamily="34" charset="-122"/>
                <a:cs typeface="阿里巴巴普惠体 L" panose="00020600040101010101" pitchFamily="18" charset="-122"/>
              </a:rPr>
              <a:t>十佳优秀宿舍</a:t>
            </a:r>
            <a:endParaRPr lang="en-US" altLang="zh-CN"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微软雅黑" panose="020B0503020204020204" pitchFamily="34" charset="-122"/>
              <a:ea typeface="微软雅黑" panose="020B0503020204020204" pitchFamily="34" charset="-122"/>
              <a:cs typeface="阿里巴巴普惠体 L" panose="00020600040101010101" pitchFamily="18" charset="-122"/>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5"/>
          <p:cNvSpPr>
            <a:spLocks noChangeArrowheads="1"/>
          </p:cNvSpPr>
          <p:nvPr/>
        </p:nvSpPr>
        <p:spPr bwMode="auto">
          <a:xfrm>
            <a:off x="4740275" y="3492500"/>
            <a:ext cx="1320800" cy="1349375"/>
          </a:xfrm>
          <a:prstGeom prst="rect">
            <a:avLst/>
          </a:prstGeom>
          <a:solidFill>
            <a:srgbClr val="595959"/>
          </a:solidFill>
          <a:ln>
            <a:noFill/>
          </a:ln>
        </p:spPr>
        <p:txBody>
          <a:bodyPr anchor="b"/>
          <a:lstStyle/>
          <a:p>
            <a:pPr fontAlgn="auto">
              <a:spcBef>
                <a:spcPts val="0"/>
              </a:spcBef>
              <a:spcAft>
                <a:spcPts val="0"/>
              </a:spcAft>
              <a:defRPr/>
            </a:pPr>
            <a:r>
              <a:rPr lang="zh-CN" altLang="en-US" sz="2000" dirty="0">
                <a:solidFill>
                  <a:srgbClr val="FFFFFF"/>
                </a:solidFill>
                <a:latin typeface="Source Sans Pro" panose="020B0503030403020204" charset="0"/>
                <a:cs typeface="+mn-cs"/>
              </a:rPr>
              <a:t>互相帮助</a:t>
            </a:r>
            <a:endParaRPr lang="zh-CN" altLang="en-US" sz="2000" dirty="0">
              <a:solidFill>
                <a:srgbClr val="FFFFFF"/>
              </a:solidFill>
              <a:latin typeface="Source Sans Pro" panose="020B0503030403020204" charset="0"/>
              <a:cs typeface="+mn-cs"/>
            </a:endParaRPr>
          </a:p>
          <a:p>
            <a:pPr fontAlgn="auto">
              <a:spcBef>
                <a:spcPts val="0"/>
              </a:spcBef>
              <a:spcAft>
                <a:spcPts val="0"/>
              </a:spcAft>
              <a:defRPr/>
            </a:pPr>
            <a:r>
              <a:rPr lang="zh-CN" altLang="en-US" sz="2000" dirty="0">
                <a:solidFill>
                  <a:srgbClr val="FFFFFF"/>
                </a:solidFill>
                <a:latin typeface="Source Sans Pro" panose="020B0503030403020204" charset="0"/>
                <a:cs typeface="+mn-cs"/>
              </a:rPr>
              <a:t>团结奋进</a:t>
            </a:r>
            <a:endParaRPr lang="zh-CN" altLang="en-US" sz="2000" dirty="0">
              <a:solidFill>
                <a:srgbClr val="FFFFFF"/>
              </a:solidFill>
              <a:latin typeface="Source Sans Pro" panose="020B0503030403020204" charset="0"/>
              <a:cs typeface="+mn-cs"/>
            </a:endParaRPr>
          </a:p>
        </p:txBody>
      </p:sp>
      <p:sp>
        <p:nvSpPr>
          <p:cNvPr id="3" name="Rectangle 6"/>
          <p:cNvSpPr>
            <a:spLocks noChangeArrowheads="1"/>
          </p:cNvSpPr>
          <p:nvPr/>
        </p:nvSpPr>
        <p:spPr bwMode="auto">
          <a:xfrm>
            <a:off x="6061075" y="3492500"/>
            <a:ext cx="1308100" cy="1349375"/>
          </a:xfrm>
          <a:prstGeom prst="rect">
            <a:avLst/>
          </a:prstGeom>
          <a:solidFill>
            <a:srgbClr val="7CB0C8"/>
          </a:solidFill>
          <a:ln>
            <a:noFill/>
          </a:ln>
        </p:spPr>
        <p:txBody>
          <a:bodyPr anchor="b"/>
          <a:lstStyle/>
          <a:p>
            <a:pPr algn="r" fontAlgn="auto">
              <a:spcBef>
                <a:spcPts val="0"/>
              </a:spcBef>
              <a:spcAft>
                <a:spcPts val="0"/>
              </a:spcAft>
              <a:defRPr/>
            </a:pPr>
            <a:r>
              <a:rPr lang="zh-CN" altLang="en-US" sz="2000" dirty="0">
                <a:solidFill>
                  <a:srgbClr val="FFFFFF"/>
                </a:solidFill>
                <a:latin typeface="Source Sans Pro" panose="020B0503030403020204" charset="0"/>
                <a:cs typeface="+mn-cs"/>
              </a:rPr>
              <a:t>健康向上</a:t>
            </a:r>
            <a:endParaRPr lang="zh-CN" altLang="en-US" sz="2000" dirty="0">
              <a:solidFill>
                <a:srgbClr val="FFFFFF"/>
              </a:solidFill>
              <a:latin typeface="Source Sans Pro" panose="020B0503030403020204" charset="0"/>
              <a:cs typeface="+mn-cs"/>
            </a:endParaRPr>
          </a:p>
          <a:p>
            <a:pPr algn="r" fontAlgn="auto">
              <a:spcBef>
                <a:spcPts val="0"/>
              </a:spcBef>
              <a:spcAft>
                <a:spcPts val="0"/>
              </a:spcAft>
              <a:defRPr/>
            </a:pPr>
            <a:r>
              <a:rPr lang="zh-CN" altLang="en-US" sz="2000" dirty="0">
                <a:solidFill>
                  <a:srgbClr val="FFFFFF"/>
                </a:solidFill>
                <a:latin typeface="Source Sans Pro" panose="020B0503030403020204" charset="0"/>
                <a:cs typeface="+mn-cs"/>
              </a:rPr>
              <a:t>拒绝不良</a:t>
            </a:r>
            <a:endParaRPr lang="zh-CN" altLang="en-US" sz="2000" dirty="0">
              <a:solidFill>
                <a:srgbClr val="FFFFFF"/>
              </a:solidFill>
              <a:latin typeface="Source Sans Pro" panose="020B0503030403020204" charset="0"/>
              <a:cs typeface="+mn-cs"/>
            </a:endParaRPr>
          </a:p>
        </p:txBody>
      </p:sp>
      <p:sp>
        <p:nvSpPr>
          <p:cNvPr id="4" name="Freeform 7"/>
          <p:cNvSpPr/>
          <p:nvPr/>
        </p:nvSpPr>
        <p:spPr bwMode="auto">
          <a:xfrm>
            <a:off x="4203700" y="2160588"/>
            <a:ext cx="1857375" cy="1331912"/>
          </a:xfrm>
          <a:custGeom>
            <a:avLst/>
            <a:gdLst>
              <a:gd name="T0" fmla="*/ 1857375 w 987"/>
              <a:gd name="T1" fmla="*/ 1881 h 708"/>
              <a:gd name="T2" fmla="*/ 1851729 w 987"/>
              <a:gd name="T3" fmla="*/ 1881 h 708"/>
              <a:gd name="T4" fmla="*/ 1748228 w 987"/>
              <a:gd name="T5" fmla="*/ 30100 h 708"/>
              <a:gd name="T6" fmla="*/ 41400 w 987"/>
              <a:gd name="T7" fmla="*/ 1203988 h 708"/>
              <a:gd name="T8" fmla="*/ 0 w 987"/>
              <a:gd name="T9" fmla="*/ 1271713 h 708"/>
              <a:gd name="T10" fmla="*/ 69628 w 987"/>
              <a:gd name="T11" fmla="*/ 1331912 h 708"/>
              <a:gd name="T12" fmla="*/ 1857375 w 987"/>
              <a:gd name="T13" fmla="*/ 1331912 h 708"/>
              <a:gd name="T14" fmla="*/ 1857375 w 987"/>
              <a:gd name="T15" fmla="*/ 1881 h 708"/>
              <a:gd name="T16" fmla="*/ 0 60000 65536"/>
              <a:gd name="T17" fmla="*/ 0 60000 65536"/>
              <a:gd name="T18" fmla="*/ 0 60000 65536"/>
              <a:gd name="T19" fmla="*/ 0 60000 65536"/>
              <a:gd name="T20" fmla="*/ 0 60000 65536"/>
              <a:gd name="T21" fmla="*/ 0 60000 65536"/>
              <a:gd name="T22" fmla="*/ 0 60000 65536"/>
              <a:gd name="T23" fmla="*/ 0 60000 65536"/>
              <a:gd name="T24" fmla="*/ 0 w 987"/>
              <a:gd name="T25" fmla="*/ 0 h 708"/>
              <a:gd name="T26" fmla="*/ 987 w 987"/>
              <a:gd name="T27" fmla="*/ 708 h 70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87" h="708">
                <a:moveTo>
                  <a:pt x="987" y="1"/>
                </a:moveTo>
                <a:cubicBezTo>
                  <a:pt x="986" y="1"/>
                  <a:pt x="985" y="1"/>
                  <a:pt x="984" y="1"/>
                </a:cubicBezTo>
                <a:cubicBezTo>
                  <a:pt x="964" y="0"/>
                  <a:pt x="944" y="6"/>
                  <a:pt x="929" y="16"/>
                </a:cubicBezTo>
                <a:cubicBezTo>
                  <a:pt x="22" y="640"/>
                  <a:pt x="22" y="640"/>
                  <a:pt x="22" y="640"/>
                </a:cubicBezTo>
                <a:cubicBezTo>
                  <a:pt x="7" y="650"/>
                  <a:pt x="0" y="663"/>
                  <a:pt x="0" y="676"/>
                </a:cubicBezTo>
                <a:cubicBezTo>
                  <a:pt x="0" y="698"/>
                  <a:pt x="20" y="708"/>
                  <a:pt x="37" y="708"/>
                </a:cubicBezTo>
                <a:cubicBezTo>
                  <a:pt x="987" y="708"/>
                  <a:pt x="987" y="708"/>
                  <a:pt x="987" y="708"/>
                </a:cubicBezTo>
                <a:lnTo>
                  <a:pt x="987" y="1"/>
                </a:lnTo>
                <a:close/>
              </a:path>
            </a:pathLst>
          </a:custGeom>
          <a:solidFill>
            <a:srgbClr val="7CB0C8"/>
          </a:solidFill>
          <a:ln>
            <a:noFill/>
          </a:ln>
        </p:spPr>
        <p:txBody>
          <a:bodyPr lIns="365760" tIns="0" bIns="0" anchor="b"/>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zh-CN" altLang="en-US" sz="2400">
                <a:solidFill>
                  <a:srgbClr val="FFFFFF"/>
                </a:solidFill>
                <a:latin typeface="Source Sans Pro" panose="020B0503030403020204" charset="0"/>
              </a:rPr>
              <a:t>德才兼备</a:t>
            </a:r>
            <a:endParaRPr lang="zh-CN" altLang="en-US" sz="2400">
              <a:solidFill>
                <a:srgbClr val="FFFFFF"/>
              </a:solidFill>
              <a:latin typeface="Source Sans Pro" panose="020B0503030403020204" charset="0"/>
            </a:endParaRPr>
          </a:p>
        </p:txBody>
      </p:sp>
      <p:sp>
        <p:nvSpPr>
          <p:cNvPr id="5" name="Freeform 8"/>
          <p:cNvSpPr/>
          <p:nvPr/>
        </p:nvSpPr>
        <p:spPr bwMode="auto">
          <a:xfrm>
            <a:off x="6061075" y="2162175"/>
            <a:ext cx="1844675" cy="1330325"/>
          </a:xfrm>
          <a:custGeom>
            <a:avLst/>
            <a:gdLst>
              <a:gd name="T0" fmla="*/ 1803306 w 981"/>
              <a:gd name="T1" fmla="*/ 1202373 h 707"/>
              <a:gd name="T2" fmla="*/ 1120720 w 981"/>
              <a:gd name="T3" fmla="*/ 731961 h 707"/>
              <a:gd name="T4" fmla="*/ 1120720 w 981"/>
              <a:gd name="T5" fmla="*/ 289774 h 707"/>
              <a:gd name="T6" fmla="*/ 763444 w 981"/>
              <a:gd name="T7" fmla="*/ 289774 h 707"/>
              <a:gd name="T8" fmla="*/ 763444 w 981"/>
              <a:gd name="T9" fmla="*/ 485465 h 707"/>
              <a:gd name="T10" fmla="*/ 97781 w 981"/>
              <a:gd name="T11" fmla="*/ 28225 h 707"/>
              <a:gd name="T12" fmla="*/ 0 w 981"/>
              <a:gd name="T13" fmla="*/ 0 h 707"/>
              <a:gd name="T14" fmla="*/ 0 w 981"/>
              <a:gd name="T15" fmla="*/ 1330325 h 707"/>
              <a:gd name="T16" fmla="*/ 1775100 w 981"/>
              <a:gd name="T17" fmla="*/ 1330325 h 707"/>
              <a:gd name="T18" fmla="*/ 1844675 w 981"/>
              <a:gd name="T19" fmla="*/ 1270112 h 707"/>
              <a:gd name="T20" fmla="*/ 1803306 w 981"/>
              <a:gd name="T21" fmla="*/ 1202373 h 70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81"/>
              <a:gd name="T34" fmla="*/ 0 h 707"/>
              <a:gd name="T35" fmla="*/ 981 w 981"/>
              <a:gd name="T36" fmla="*/ 707 h 70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81" h="707">
                <a:moveTo>
                  <a:pt x="959" y="639"/>
                </a:moveTo>
                <a:cubicBezTo>
                  <a:pt x="596" y="389"/>
                  <a:pt x="596" y="389"/>
                  <a:pt x="596" y="389"/>
                </a:cubicBezTo>
                <a:cubicBezTo>
                  <a:pt x="596" y="154"/>
                  <a:pt x="596" y="154"/>
                  <a:pt x="596" y="154"/>
                </a:cubicBezTo>
                <a:cubicBezTo>
                  <a:pt x="406" y="154"/>
                  <a:pt x="406" y="154"/>
                  <a:pt x="406" y="154"/>
                </a:cubicBezTo>
                <a:cubicBezTo>
                  <a:pt x="406" y="258"/>
                  <a:pt x="406" y="258"/>
                  <a:pt x="406" y="258"/>
                </a:cubicBezTo>
                <a:cubicBezTo>
                  <a:pt x="52" y="15"/>
                  <a:pt x="52" y="15"/>
                  <a:pt x="52" y="15"/>
                </a:cubicBezTo>
                <a:cubicBezTo>
                  <a:pt x="37" y="5"/>
                  <a:pt x="18" y="0"/>
                  <a:pt x="0" y="0"/>
                </a:cubicBezTo>
                <a:cubicBezTo>
                  <a:pt x="0" y="707"/>
                  <a:pt x="0" y="707"/>
                  <a:pt x="0" y="707"/>
                </a:cubicBezTo>
                <a:cubicBezTo>
                  <a:pt x="944" y="707"/>
                  <a:pt x="944" y="707"/>
                  <a:pt x="944" y="707"/>
                </a:cubicBezTo>
                <a:cubicBezTo>
                  <a:pt x="961" y="707"/>
                  <a:pt x="981" y="697"/>
                  <a:pt x="981" y="675"/>
                </a:cubicBezTo>
                <a:cubicBezTo>
                  <a:pt x="981" y="662"/>
                  <a:pt x="974" y="649"/>
                  <a:pt x="959" y="639"/>
                </a:cubicBezTo>
                <a:close/>
              </a:path>
            </a:pathLst>
          </a:custGeom>
          <a:solidFill>
            <a:srgbClr val="595959"/>
          </a:solidFill>
          <a:ln>
            <a:noFill/>
          </a:ln>
        </p:spPr>
        <p:txBody>
          <a:bodyPr tIns="0" rIns="365760" bIns="0" anchor="b"/>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a:r>
              <a:rPr lang="zh-CN" altLang="en-US" sz="2400">
                <a:solidFill>
                  <a:srgbClr val="FFFFFF"/>
                </a:solidFill>
                <a:latin typeface="Source Sans Pro" panose="020B0503030403020204" charset="0"/>
              </a:rPr>
              <a:t>积极进取</a:t>
            </a:r>
            <a:endParaRPr lang="zh-CN" altLang="en-US">
              <a:solidFill>
                <a:srgbClr val="FFFFFF"/>
              </a:solidFill>
              <a:latin typeface="Source Sans Pro" panose="020B0503030403020204" charset="0"/>
            </a:endParaRPr>
          </a:p>
        </p:txBody>
      </p:sp>
      <p:sp>
        <p:nvSpPr>
          <p:cNvPr id="6" name="Freeform 10"/>
          <p:cNvSpPr/>
          <p:nvPr/>
        </p:nvSpPr>
        <p:spPr>
          <a:xfrm flipH="1">
            <a:off x="507365" y="2543175"/>
            <a:ext cx="4321810" cy="457200"/>
          </a:xfrm>
          <a:custGeom>
            <a:avLst/>
            <a:gdLst>
              <a:gd name="connsiteX0" fmla="*/ 0 w 3444240"/>
              <a:gd name="connsiteY0" fmla="*/ 568960 h 568960"/>
              <a:gd name="connsiteX1" fmla="*/ 690880 w 3444240"/>
              <a:gd name="connsiteY1" fmla="*/ 0 h 568960"/>
              <a:gd name="connsiteX2" fmla="*/ 3444240 w 3444240"/>
              <a:gd name="connsiteY2" fmla="*/ 0 h 568960"/>
            </a:gdLst>
            <a:ahLst/>
            <a:cxnLst>
              <a:cxn ang="0">
                <a:pos x="connsiteX0" y="connsiteY0"/>
              </a:cxn>
              <a:cxn ang="0">
                <a:pos x="connsiteX1" y="connsiteY1"/>
              </a:cxn>
              <a:cxn ang="0">
                <a:pos x="connsiteX2" y="connsiteY2"/>
              </a:cxn>
            </a:cxnLst>
            <a:rect l="l" t="t" r="r" b="b"/>
            <a:pathLst>
              <a:path w="3444240" h="568960">
                <a:moveTo>
                  <a:pt x="0" y="568960"/>
                </a:moveTo>
                <a:lnTo>
                  <a:pt x="690880" y="0"/>
                </a:lnTo>
                <a:lnTo>
                  <a:pt x="3444240" y="0"/>
                </a:lnTo>
              </a:path>
            </a:pathLst>
          </a:custGeom>
          <a:ln w="6350" cmpd="sng">
            <a:solidFill>
              <a:srgbClr val="7CB0C8"/>
            </a:solidFill>
            <a:headEnd type="none"/>
            <a:tailEnd type="oval" w="lg" len="lg"/>
          </a:ln>
          <a:effectLst/>
        </p:spPr>
        <p:style>
          <a:lnRef idx="2">
            <a:schemeClr val="accent1"/>
          </a:lnRef>
          <a:fillRef idx="0">
            <a:schemeClr val="accent1"/>
          </a:fillRef>
          <a:effectRef idx="1">
            <a:schemeClr val="accent1"/>
          </a:effectRef>
          <a:fontRef idx="minor">
            <a:schemeClr val="tx1"/>
          </a:fontRef>
        </p:style>
        <p:txBody>
          <a:bodyPr anchor="ctr"/>
          <a:lstStyle/>
          <a:p>
            <a:pPr algn="r" fontAlgn="auto">
              <a:spcBef>
                <a:spcPts val="0"/>
              </a:spcBef>
              <a:spcAft>
                <a:spcPts val="0"/>
              </a:spcAft>
              <a:defRPr/>
            </a:pPr>
            <a:endParaRPr lang="en-US" sz="3200" dirty="0">
              <a:latin typeface="Source Sans Pro" panose="020B0503030403020204" charset="0"/>
            </a:endParaRPr>
          </a:p>
        </p:txBody>
      </p:sp>
      <p:sp>
        <p:nvSpPr>
          <p:cNvPr id="7" name="Freeform 12"/>
          <p:cNvSpPr/>
          <p:nvPr/>
        </p:nvSpPr>
        <p:spPr>
          <a:xfrm>
            <a:off x="7291388" y="2543175"/>
            <a:ext cx="3598862" cy="457200"/>
          </a:xfrm>
          <a:custGeom>
            <a:avLst/>
            <a:gdLst>
              <a:gd name="connsiteX0" fmla="*/ 0 w 3444240"/>
              <a:gd name="connsiteY0" fmla="*/ 568960 h 568960"/>
              <a:gd name="connsiteX1" fmla="*/ 690880 w 3444240"/>
              <a:gd name="connsiteY1" fmla="*/ 0 h 568960"/>
              <a:gd name="connsiteX2" fmla="*/ 3444240 w 3444240"/>
              <a:gd name="connsiteY2" fmla="*/ 0 h 568960"/>
            </a:gdLst>
            <a:ahLst/>
            <a:cxnLst>
              <a:cxn ang="0">
                <a:pos x="connsiteX0" y="connsiteY0"/>
              </a:cxn>
              <a:cxn ang="0">
                <a:pos x="connsiteX1" y="connsiteY1"/>
              </a:cxn>
              <a:cxn ang="0">
                <a:pos x="connsiteX2" y="connsiteY2"/>
              </a:cxn>
            </a:cxnLst>
            <a:rect l="l" t="t" r="r" b="b"/>
            <a:pathLst>
              <a:path w="3444240" h="568960">
                <a:moveTo>
                  <a:pt x="0" y="568960"/>
                </a:moveTo>
                <a:lnTo>
                  <a:pt x="690880" y="0"/>
                </a:lnTo>
                <a:lnTo>
                  <a:pt x="3444240" y="0"/>
                </a:lnTo>
              </a:path>
            </a:pathLst>
          </a:custGeom>
          <a:ln w="6350" cmpd="sng">
            <a:solidFill>
              <a:srgbClr val="595959"/>
            </a:solidFill>
            <a:headEnd type="none"/>
            <a:tailEnd type="oval" w="lg" len="lg"/>
          </a:ln>
          <a:effectLst/>
        </p:spPr>
        <p:style>
          <a:lnRef idx="2">
            <a:schemeClr val="accent1"/>
          </a:lnRef>
          <a:fillRef idx="0">
            <a:schemeClr val="accent1"/>
          </a:fillRef>
          <a:effectRef idx="1">
            <a:schemeClr val="accent1"/>
          </a:effectRef>
          <a:fontRef idx="minor">
            <a:schemeClr val="tx1"/>
          </a:fontRef>
        </p:style>
        <p:txBody>
          <a:bodyPr anchor="ctr"/>
          <a:lstStyle/>
          <a:p>
            <a:pPr algn="ctr" fontAlgn="auto">
              <a:spcBef>
                <a:spcPts val="0"/>
              </a:spcBef>
              <a:spcAft>
                <a:spcPts val="0"/>
              </a:spcAft>
              <a:defRPr/>
            </a:pPr>
            <a:endParaRPr lang="en-US" sz="3200" dirty="0">
              <a:latin typeface="Source Sans Pro" panose="020B0503030403020204" charset="0"/>
            </a:endParaRPr>
          </a:p>
        </p:txBody>
      </p:sp>
      <p:sp>
        <p:nvSpPr>
          <p:cNvPr id="8" name="Freeform 13"/>
          <p:cNvSpPr/>
          <p:nvPr/>
        </p:nvSpPr>
        <p:spPr>
          <a:xfrm flipV="1">
            <a:off x="7381875" y="4689475"/>
            <a:ext cx="3508375" cy="304800"/>
          </a:xfrm>
          <a:custGeom>
            <a:avLst/>
            <a:gdLst>
              <a:gd name="connsiteX0" fmla="*/ 0 w 3444240"/>
              <a:gd name="connsiteY0" fmla="*/ 568960 h 568960"/>
              <a:gd name="connsiteX1" fmla="*/ 690880 w 3444240"/>
              <a:gd name="connsiteY1" fmla="*/ 0 h 568960"/>
              <a:gd name="connsiteX2" fmla="*/ 3444240 w 3444240"/>
              <a:gd name="connsiteY2" fmla="*/ 0 h 568960"/>
            </a:gdLst>
            <a:ahLst/>
            <a:cxnLst>
              <a:cxn ang="0">
                <a:pos x="connsiteX0" y="connsiteY0"/>
              </a:cxn>
              <a:cxn ang="0">
                <a:pos x="connsiteX1" y="connsiteY1"/>
              </a:cxn>
              <a:cxn ang="0">
                <a:pos x="connsiteX2" y="connsiteY2"/>
              </a:cxn>
            </a:cxnLst>
            <a:rect l="l" t="t" r="r" b="b"/>
            <a:pathLst>
              <a:path w="3444240" h="568960">
                <a:moveTo>
                  <a:pt x="0" y="568960"/>
                </a:moveTo>
                <a:lnTo>
                  <a:pt x="690880" y="0"/>
                </a:lnTo>
                <a:lnTo>
                  <a:pt x="3444240" y="0"/>
                </a:lnTo>
              </a:path>
            </a:pathLst>
          </a:custGeom>
          <a:ln w="6350" cmpd="sng">
            <a:solidFill>
              <a:srgbClr val="7CB0C8"/>
            </a:solidFill>
            <a:headEnd type="none"/>
            <a:tailEnd type="oval" w="lg" len="lg"/>
          </a:ln>
          <a:effectLst/>
        </p:spPr>
        <p:style>
          <a:lnRef idx="2">
            <a:schemeClr val="accent1"/>
          </a:lnRef>
          <a:fillRef idx="0">
            <a:schemeClr val="accent1"/>
          </a:fillRef>
          <a:effectRef idx="1">
            <a:schemeClr val="accent1"/>
          </a:effectRef>
          <a:fontRef idx="minor">
            <a:schemeClr val="tx1"/>
          </a:fontRef>
        </p:style>
        <p:txBody>
          <a:bodyPr anchor="ctr"/>
          <a:lstStyle/>
          <a:p>
            <a:pPr algn="ctr" fontAlgn="auto">
              <a:spcBef>
                <a:spcPts val="0"/>
              </a:spcBef>
              <a:spcAft>
                <a:spcPts val="0"/>
              </a:spcAft>
              <a:defRPr/>
            </a:pPr>
            <a:endParaRPr lang="en-US" sz="3200" dirty="0">
              <a:latin typeface="Source Sans Pro" panose="020B0503030403020204" charset="0"/>
            </a:endParaRPr>
          </a:p>
        </p:txBody>
      </p:sp>
      <p:sp>
        <p:nvSpPr>
          <p:cNvPr id="9" name="Freeform 14"/>
          <p:cNvSpPr/>
          <p:nvPr/>
        </p:nvSpPr>
        <p:spPr>
          <a:xfrm flipH="1" flipV="1">
            <a:off x="1371600" y="4689475"/>
            <a:ext cx="3368675" cy="304800"/>
          </a:xfrm>
          <a:custGeom>
            <a:avLst/>
            <a:gdLst>
              <a:gd name="connsiteX0" fmla="*/ 0 w 3444240"/>
              <a:gd name="connsiteY0" fmla="*/ 568960 h 568960"/>
              <a:gd name="connsiteX1" fmla="*/ 690880 w 3444240"/>
              <a:gd name="connsiteY1" fmla="*/ 0 h 568960"/>
              <a:gd name="connsiteX2" fmla="*/ 3444240 w 3444240"/>
              <a:gd name="connsiteY2" fmla="*/ 0 h 568960"/>
            </a:gdLst>
            <a:ahLst/>
            <a:cxnLst>
              <a:cxn ang="0">
                <a:pos x="connsiteX0" y="connsiteY0"/>
              </a:cxn>
              <a:cxn ang="0">
                <a:pos x="connsiteX1" y="connsiteY1"/>
              </a:cxn>
              <a:cxn ang="0">
                <a:pos x="connsiteX2" y="connsiteY2"/>
              </a:cxn>
            </a:cxnLst>
            <a:rect l="l" t="t" r="r" b="b"/>
            <a:pathLst>
              <a:path w="3444240" h="568960">
                <a:moveTo>
                  <a:pt x="0" y="568960"/>
                </a:moveTo>
                <a:lnTo>
                  <a:pt x="690880" y="0"/>
                </a:lnTo>
                <a:lnTo>
                  <a:pt x="3444240" y="0"/>
                </a:lnTo>
              </a:path>
            </a:pathLst>
          </a:custGeom>
          <a:ln w="6350" cmpd="sng">
            <a:solidFill>
              <a:srgbClr val="595959"/>
            </a:solidFill>
            <a:headEnd type="none"/>
            <a:tailEnd type="oval" w="lg" len="lg"/>
          </a:ln>
          <a:effectLst/>
        </p:spPr>
        <p:style>
          <a:lnRef idx="2">
            <a:schemeClr val="accent1"/>
          </a:lnRef>
          <a:fillRef idx="0">
            <a:schemeClr val="accent1"/>
          </a:fillRef>
          <a:effectRef idx="1">
            <a:schemeClr val="accent1"/>
          </a:effectRef>
          <a:fontRef idx="minor">
            <a:schemeClr val="tx1"/>
          </a:fontRef>
        </p:style>
        <p:txBody>
          <a:bodyPr anchor="ctr"/>
          <a:lstStyle/>
          <a:p>
            <a:pPr algn="r" fontAlgn="auto">
              <a:spcBef>
                <a:spcPts val="0"/>
              </a:spcBef>
              <a:spcAft>
                <a:spcPts val="0"/>
              </a:spcAft>
              <a:defRPr/>
            </a:pPr>
            <a:endParaRPr lang="en-US" sz="3200" dirty="0">
              <a:latin typeface="Source Sans Pro" panose="020B0503030403020204" charset="0"/>
            </a:endParaRPr>
          </a:p>
        </p:txBody>
      </p:sp>
      <p:sp>
        <p:nvSpPr>
          <p:cNvPr id="10" name="Rectangle 11"/>
          <p:cNvSpPr/>
          <p:nvPr/>
        </p:nvSpPr>
        <p:spPr>
          <a:xfrm>
            <a:off x="1484920" y="4617348"/>
            <a:ext cx="2594955" cy="1014730"/>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lnSpc>
                <a:spcPct val="125000"/>
              </a:lnSpc>
              <a:buClrTx/>
              <a:buSzTx/>
              <a:buFontTx/>
            </a:pPr>
            <a:r>
              <a:rPr lang="zh-CN" sz="1600" b="1" dirty="0">
                <a:latin typeface="宋体" panose="02010600030101010101" pitchFamily="2" charset="-122"/>
                <a:ea typeface="宋体" panose="02010600030101010101" pitchFamily="2" charset="-122"/>
                <a:cs typeface="宋体" panose="02010600030101010101" pitchFamily="2" charset="-122"/>
                <a:sym typeface="+mn-ea"/>
              </a:rPr>
              <a:t>宿舍成员</a:t>
            </a:r>
            <a:r>
              <a:rPr lang="zh-CN" sz="1600" b="1" dirty="0">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团结友爱</a:t>
            </a:r>
            <a:r>
              <a:rPr lang="zh-CN" sz="1600" b="1" dirty="0">
                <a:latin typeface="宋体" panose="02010600030101010101" pitchFamily="2" charset="-122"/>
                <a:ea typeface="宋体" panose="02010600030101010101" pitchFamily="2" charset="-122"/>
                <a:cs typeface="宋体" panose="02010600030101010101" pitchFamily="2" charset="-122"/>
                <a:sym typeface="+mn-ea"/>
              </a:rPr>
              <a:t>，</a:t>
            </a:r>
            <a:r>
              <a:rPr lang="zh-CN" sz="1600" b="1" dirty="0">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互帮互助</a:t>
            </a:r>
            <a:r>
              <a:rPr lang="zh-CN" sz="1600" b="1" dirty="0">
                <a:latin typeface="宋体" panose="02010600030101010101" pitchFamily="2" charset="-122"/>
                <a:ea typeface="宋体" panose="02010600030101010101" pitchFamily="2" charset="-122"/>
                <a:cs typeface="宋体" panose="02010600030101010101" pitchFamily="2" charset="-122"/>
                <a:sym typeface="+mn-ea"/>
              </a:rPr>
              <a:t>，学习</a:t>
            </a:r>
            <a:r>
              <a:rPr lang="zh-CN" sz="1600" b="1" dirty="0">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态度端正</a:t>
            </a:r>
            <a:r>
              <a:rPr lang="zh-CN" sz="1600" b="1" dirty="0">
                <a:latin typeface="宋体" panose="02010600030101010101" pitchFamily="2" charset="-122"/>
                <a:ea typeface="宋体" panose="02010600030101010101" pitchFamily="2" charset="-122"/>
                <a:cs typeface="宋体" panose="02010600030101010101" pitchFamily="2" charset="-122"/>
                <a:sym typeface="+mn-ea"/>
              </a:rPr>
              <a:t>，</a:t>
            </a:r>
            <a:r>
              <a:rPr lang="zh-CN" sz="1600" b="1" dirty="0">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勤奋刻苦</a:t>
            </a:r>
            <a:r>
              <a:rPr lang="zh-CN" sz="1600" b="1" dirty="0">
                <a:latin typeface="Calibri" panose="020F0502020204030204" pitchFamily="34" charset="0"/>
                <a:cs typeface="宋体" panose="02010600030101010101" pitchFamily="2" charset="-122"/>
                <a:sym typeface="+mn-ea"/>
              </a:rPr>
              <a:t>。</a:t>
            </a:r>
            <a:endParaRPr lang="zh-CN" sz="1600" b="1" dirty="0">
              <a:latin typeface="Calibri" panose="020F0502020204030204" pitchFamily="34" charset="0"/>
              <a:cs typeface="宋体" panose="02010600030101010101" pitchFamily="2" charset="-122"/>
              <a:sym typeface="+mn-ea"/>
            </a:endParaRPr>
          </a:p>
        </p:txBody>
      </p:sp>
      <p:sp>
        <p:nvSpPr>
          <p:cNvPr id="11" name="Rectangle 11"/>
          <p:cNvSpPr/>
          <p:nvPr/>
        </p:nvSpPr>
        <p:spPr>
          <a:xfrm>
            <a:off x="8093710" y="2160905"/>
            <a:ext cx="2729230" cy="665567"/>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lnSpc>
                <a:spcPct val="125000"/>
              </a:lnSpc>
              <a:buClrTx/>
              <a:buSzTx/>
              <a:buFontTx/>
            </a:pPr>
            <a:r>
              <a:rPr lang="zh-CN" sz="1600" b="1" dirty="0">
                <a:latin typeface="宋体" panose="02010600030101010101" pitchFamily="2" charset="-122"/>
                <a:ea typeface="宋体" panose="02010600030101010101" pitchFamily="2" charset="-122"/>
                <a:cs typeface="宋体" panose="02010600030101010101" pitchFamily="2" charset="-122"/>
                <a:sym typeface="+mn-ea"/>
              </a:rPr>
              <a:t>宿合成员</a:t>
            </a:r>
            <a:r>
              <a:rPr lang="zh-CN" sz="1600" b="1" dirty="0">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积极参加</a:t>
            </a:r>
            <a:r>
              <a:rPr lang="zh-CN" sz="1600" b="1" dirty="0">
                <a:latin typeface="宋体" panose="02010600030101010101" pitchFamily="2" charset="-122"/>
                <a:ea typeface="宋体" panose="02010600030101010101" pitchFamily="2" charset="-122"/>
                <a:cs typeface="宋体" panose="02010600030101010101" pitchFamily="2" charset="-122"/>
                <a:sym typeface="+mn-ea"/>
              </a:rPr>
              <a:t>学校、学院、班级组织的</a:t>
            </a:r>
            <a:r>
              <a:rPr lang="zh-CN" sz="1600" b="1" dirty="0">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各项活动</a:t>
            </a:r>
            <a:r>
              <a:rPr lang="zh-CN" sz="1600" b="1" dirty="0">
                <a:latin typeface="宋体" panose="02010600030101010101" pitchFamily="2" charset="-122"/>
                <a:ea typeface="宋体" panose="02010600030101010101" pitchFamily="2" charset="-122"/>
                <a:cs typeface="宋体" panose="02010600030101010101" pitchFamily="2" charset="-122"/>
                <a:sym typeface="+mn-ea"/>
              </a:rPr>
              <a:t>。</a:t>
            </a:r>
            <a:endParaRPr lang="zh-CN" sz="1600" b="1" dirty="0">
              <a:latin typeface="宋体" panose="02010600030101010101" pitchFamily="2" charset="-122"/>
              <a:ea typeface="宋体" panose="02010600030101010101" pitchFamily="2" charset="-122"/>
              <a:cs typeface="宋体" panose="02010600030101010101" pitchFamily="2" charset="-122"/>
              <a:sym typeface="+mn-ea"/>
            </a:endParaRPr>
          </a:p>
        </p:txBody>
      </p:sp>
      <p:sp>
        <p:nvSpPr>
          <p:cNvPr id="12" name="Rectangle 11"/>
          <p:cNvSpPr/>
          <p:nvPr/>
        </p:nvSpPr>
        <p:spPr>
          <a:xfrm>
            <a:off x="748665" y="1862455"/>
            <a:ext cx="3195955" cy="1630045"/>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5000"/>
              </a:lnSpc>
            </a:pPr>
            <a:r>
              <a:rPr lang="zh-CN" sz="1600" b="1" dirty="0">
                <a:latin typeface="宋体" panose="02010600030101010101" pitchFamily="2" charset="-122"/>
                <a:ea typeface="宋体" panose="02010600030101010101" pitchFamily="2" charset="-122"/>
                <a:cs typeface="宋体" panose="02010600030101010101" pitchFamily="2" charset="-122"/>
                <a:sym typeface="+mn-ea"/>
              </a:rPr>
              <a:t>宿舍成员拥护中国共产党的领导，</a:t>
            </a:r>
            <a:r>
              <a:rPr lang="zh-CN" altLang="en-US" sz="1600" b="1" dirty="0">
                <a:latin typeface="宋体" panose="02010600030101010101" pitchFamily="2" charset="-122"/>
                <a:ea typeface="宋体" panose="02010600030101010101" pitchFamily="2" charset="-122"/>
                <a:cs typeface="宋体" panose="02010600030101010101" pitchFamily="2" charset="-122"/>
                <a:sym typeface="+mn-ea"/>
              </a:rPr>
              <a:t>树立爱国主义思想，牢固树立</a:t>
            </a:r>
            <a:r>
              <a:rPr lang="zh-CN" altLang="en-US" sz="1600" b="1" dirty="0">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四个意识</a:t>
            </a:r>
            <a:r>
              <a:rPr lang="zh-CN" sz="1600" b="1" dirty="0">
                <a:latin typeface="宋体" panose="02010600030101010101" pitchFamily="2" charset="-122"/>
                <a:ea typeface="宋体" panose="02010600030101010101" pitchFamily="2" charset="-122"/>
                <a:cs typeface="宋体" panose="02010600030101010101" pitchFamily="2" charset="-122"/>
                <a:sym typeface="+mn-ea"/>
              </a:rPr>
              <a:t>，坚定</a:t>
            </a:r>
            <a:r>
              <a:rPr lang="zh-CN" sz="1600" b="1" dirty="0">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四个自信</a:t>
            </a:r>
            <a:r>
              <a:rPr lang="zh-CN" sz="1600" b="1" dirty="0">
                <a:latin typeface="宋体" panose="02010600030101010101" pitchFamily="2" charset="-122"/>
                <a:ea typeface="宋体" panose="02010600030101010101" pitchFamily="2" charset="-122"/>
                <a:cs typeface="宋体" panose="02010600030101010101" pitchFamily="2" charset="-122"/>
                <a:sym typeface="+mn-ea"/>
              </a:rPr>
              <a:t>，做到</a:t>
            </a:r>
            <a:r>
              <a:rPr lang="zh-CN" sz="1600" b="1" dirty="0">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两个维护</a:t>
            </a:r>
            <a:r>
              <a:rPr lang="zh-CN" sz="1600" b="1" dirty="0">
                <a:latin typeface="宋体" panose="02010600030101010101" pitchFamily="2" charset="-122"/>
                <a:ea typeface="宋体" panose="02010600030101010101" pitchFamily="2" charset="-122"/>
                <a:cs typeface="宋体" panose="02010600030101010101" pitchFamily="2" charset="-122"/>
                <a:sym typeface="+mn-ea"/>
              </a:rPr>
              <a:t>，积极弘扬和践行</a:t>
            </a:r>
            <a:r>
              <a:rPr lang="zh-CN" sz="1600" b="1" dirty="0">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社会主义核心价值观</a:t>
            </a:r>
            <a:r>
              <a:rPr lang="zh-CN" sz="1600" b="1" dirty="0">
                <a:latin typeface="宋体" panose="02010600030101010101" pitchFamily="2" charset="-122"/>
                <a:ea typeface="宋体" panose="02010600030101010101" pitchFamily="2" charset="-122"/>
                <a:cs typeface="宋体" panose="02010600030101010101" pitchFamily="2" charset="-122"/>
                <a:sym typeface="+mn-ea"/>
              </a:rPr>
              <a:t>。</a:t>
            </a:r>
            <a:endParaRPr lang="zh-CN" altLang="en-US" sz="1600" b="1" dirty="0">
              <a:solidFill>
                <a:schemeClr val="tx1">
                  <a:lumMod val="75000"/>
                  <a:lumOff val="25000"/>
                </a:schemeClr>
              </a:solidFill>
              <a:latin typeface="宋体" panose="02010600030101010101" pitchFamily="2" charset="-122"/>
              <a:ea typeface="宋体" panose="02010600030101010101" pitchFamily="2" charset="-122"/>
              <a:cs typeface="宋体" panose="02010600030101010101" pitchFamily="2" charset="-122"/>
              <a:sym typeface="+mn-ea"/>
            </a:endParaRPr>
          </a:p>
        </p:txBody>
      </p:sp>
      <p:sp>
        <p:nvSpPr>
          <p:cNvPr id="13" name="Rectangle 11"/>
          <p:cNvSpPr/>
          <p:nvPr/>
        </p:nvSpPr>
        <p:spPr>
          <a:xfrm>
            <a:off x="8278113" y="4310363"/>
            <a:ext cx="2545263" cy="1630045"/>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lnSpc>
                <a:spcPct val="125000"/>
              </a:lnSpc>
              <a:buClrTx/>
              <a:buSzTx/>
              <a:buFontTx/>
            </a:pPr>
            <a:r>
              <a:rPr lang="zh-CN" sz="1600" b="1" dirty="0">
                <a:latin typeface="宋体" panose="02010600030101010101" pitchFamily="2" charset="-122"/>
                <a:ea typeface="宋体" panose="02010600030101010101" pitchFamily="2" charset="-122"/>
                <a:cs typeface="宋体" panose="02010600030101010101" pitchFamily="2" charset="-122"/>
                <a:sym typeface="+mn-ea"/>
              </a:rPr>
              <a:t>宿舍布置简洁明亮，整体</a:t>
            </a:r>
            <a:r>
              <a:rPr lang="zh-CN" sz="1600" b="1" dirty="0">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氛围积极健康</a:t>
            </a:r>
            <a:r>
              <a:rPr lang="zh-CN" sz="1600" b="1" dirty="0">
                <a:latin typeface="宋体" panose="02010600030101010101" pitchFamily="2" charset="-122"/>
                <a:ea typeface="宋体" panose="02010600030101010101" pitchFamily="2" charset="-122"/>
                <a:cs typeface="宋体" panose="02010600030101010101" pitchFamily="2" charset="-122"/>
                <a:sym typeface="+mn-ea"/>
              </a:rPr>
              <a:t>；宿舍成员</a:t>
            </a:r>
            <a:r>
              <a:rPr lang="zh-CN" sz="1600" b="1" dirty="0">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生活积极健康</a:t>
            </a:r>
            <a:r>
              <a:rPr lang="zh-CN" sz="1600" b="1" dirty="0">
                <a:latin typeface="宋体" panose="02010600030101010101" pitchFamily="2" charset="-122"/>
                <a:ea typeface="宋体" panose="02010600030101010101" pitchFamily="2" charset="-122"/>
                <a:cs typeface="宋体" panose="02010600030101010101" pitchFamily="2" charset="-122"/>
                <a:sym typeface="+mn-ea"/>
              </a:rPr>
              <a:t>，不沉迷电脑、网络游戏，不在宿舍酗酒，赌博、吸烟。</a:t>
            </a:r>
            <a:endParaRPr lang="zh-CN" sz="1600" b="1" dirty="0">
              <a:latin typeface="宋体" panose="02010600030101010101" pitchFamily="2" charset="-122"/>
              <a:ea typeface="宋体" panose="02010600030101010101" pitchFamily="2" charset="-122"/>
              <a:cs typeface="宋体" panose="02010600030101010101" pitchFamily="2" charset="-122"/>
              <a:sym typeface="+mn-ea"/>
            </a:endParaRPr>
          </a:p>
        </p:txBody>
      </p:sp>
      <p:pic>
        <p:nvPicPr>
          <p:cNvPr id="16" name="1-2-1"/>
          <p:cNvPicPr>
            <a:picLocks noChangeAspect="1" noChangeArrowheads="1"/>
          </p:cNvPicPr>
          <p:nvPr/>
        </p:nvPicPr>
        <p:blipFill>
          <a:blip r:embed="rId1">
            <a:duotone>
              <a:schemeClr val="accent5">
                <a:shade val="45000"/>
                <a:satMod val="135000"/>
              </a:schemeClr>
              <a:prstClr val="white"/>
            </a:duotone>
            <a:extLst>
              <a:ext uri="{28A0092B-C50C-407E-A947-70E740481C1C}">
                <a14:useLocalDpi xmlns:a14="http://schemas.microsoft.com/office/drawing/2010/main" val="0"/>
              </a:ext>
            </a:extLst>
          </a:blip>
          <a:srcRect r="21518"/>
          <a:stretch>
            <a:fillRect/>
          </a:stretch>
        </p:blipFill>
        <p:spPr bwMode="auto">
          <a:xfrm>
            <a:off x="4865571" y="0"/>
            <a:ext cx="7326429" cy="904346"/>
          </a:xfrm>
          <a:custGeom>
            <a:avLst/>
            <a:gdLst>
              <a:gd name="connsiteX0" fmla="*/ 0 w 7326429"/>
              <a:gd name="connsiteY0" fmla="*/ 0 h 904346"/>
              <a:gd name="connsiteX1" fmla="*/ 7326429 w 7326429"/>
              <a:gd name="connsiteY1" fmla="*/ 0 h 904346"/>
              <a:gd name="connsiteX2" fmla="*/ 7326429 w 7326429"/>
              <a:gd name="connsiteY2" fmla="*/ 454025 h 904346"/>
              <a:gd name="connsiteX3" fmla="*/ 6963906 w 7326429"/>
              <a:gd name="connsiteY3" fmla="*/ 898826 h 904346"/>
              <a:gd name="connsiteX4" fmla="*/ 6909147 w 7326429"/>
              <a:gd name="connsiteY4" fmla="*/ 904346 h 904346"/>
              <a:gd name="connsiteX5" fmla="*/ 0 w 7326429"/>
              <a:gd name="connsiteY5" fmla="*/ 904346 h 904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26429" h="904346">
                <a:moveTo>
                  <a:pt x="0" y="0"/>
                </a:moveTo>
                <a:lnTo>
                  <a:pt x="7326429" y="0"/>
                </a:lnTo>
                <a:lnTo>
                  <a:pt x="7326429" y="454025"/>
                </a:lnTo>
                <a:cubicBezTo>
                  <a:pt x="7326429" y="673432"/>
                  <a:pt x="7170797" y="856490"/>
                  <a:pt x="6963906" y="898826"/>
                </a:cubicBezTo>
                <a:lnTo>
                  <a:pt x="6909147" y="904346"/>
                </a:lnTo>
                <a:lnTo>
                  <a:pt x="0" y="904346"/>
                </a:lnTo>
                <a:close/>
              </a:path>
            </a:pathLst>
          </a:custGeom>
          <a:noFill/>
          <a:effectLst/>
          <a:extLst>
            <a:ext uri="{909E8E84-426E-40DD-AFC4-6F175D3DCCD1}">
              <a14:hiddenFill xmlns:a14="http://schemas.microsoft.com/office/drawing/2010/main">
                <a:solidFill>
                  <a:srgbClr val="FFFFFF"/>
                </a:solidFill>
              </a14:hiddenFill>
            </a:ext>
          </a:extLst>
        </p:spPr>
      </p:pic>
      <p:sp>
        <p:nvSpPr>
          <p:cNvPr id="17" name="1-2-2"/>
          <p:cNvSpPr/>
          <p:nvPr/>
        </p:nvSpPr>
        <p:spPr>
          <a:xfrm flipV="1">
            <a:off x="-1523" y="0"/>
            <a:ext cx="12155486" cy="908050"/>
          </a:xfrm>
          <a:prstGeom prst="round1Rect">
            <a:avLst>
              <a:gd name="adj" fmla="val 50000"/>
            </a:avLst>
          </a:prstGeom>
          <a:gradFill flip="none" rotWithShape="1">
            <a:gsLst>
              <a:gs pos="33000">
                <a:srgbClr val="0079BA">
                  <a:alpha val="84000"/>
                </a:srgbClr>
              </a:gs>
              <a:gs pos="0">
                <a:srgbClr val="00BFE8">
                  <a:alpha val="0"/>
                </a:srgbClr>
              </a:gs>
              <a:gs pos="91000">
                <a:srgbClr val="0079BA"/>
              </a:gs>
            </a:gsLst>
            <a:lin ang="108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dirty="0">
              <a:gradFill flip="none" rotWithShape="1">
                <a:gsLst>
                  <a:gs pos="0">
                    <a:srgbClr val="FFFFFF"/>
                  </a:gs>
                  <a:gs pos="70000">
                    <a:srgbClr val="FFFFFF">
                      <a:alpha val="80000"/>
                    </a:srgbClr>
                  </a:gs>
                </a:gsLst>
                <a:lin ang="5400000" scaled="1"/>
                <a:tileRect/>
              </a:gradFill>
              <a:effectLst>
                <a:outerShdw blurRad="50800" dist="38100" dir="5400000" rotWithShape="0">
                  <a:srgbClr val="FFFFFF">
                    <a:lumMod val="20000"/>
                    <a:alpha val="20000"/>
                  </a:srgbClr>
                </a:outerShdw>
              </a:effectLst>
            </a:endParaRPr>
          </a:p>
        </p:txBody>
      </p:sp>
      <p:sp>
        <p:nvSpPr>
          <p:cNvPr id="21" name="1-3"/>
          <p:cNvSpPr txBox="1"/>
          <p:nvPr/>
        </p:nvSpPr>
        <p:spPr>
          <a:xfrm>
            <a:off x="1045451" y="258721"/>
            <a:ext cx="3057248" cy="523220"/>
          </a:xfrm>
          <a:prstGeom prst="rect">
            <a:avLst/>
          </a:prstGeom>
          <a:noFill/>
        </p:spPr>
        <p:txBody>
          <a:bodyPr wrap="none" rtlCol="0">
            <a:spAutoFit/>
          </a:bodyPr>
          <a:lstStyle>
            <a:defPPr>
              <a:defRPr lang="zh-CN"/>
            </a:defPPr>
            <a:lvl1pPr marR="0" lvl="0" indent="0" algn="ctr" fontAlgn="auto">
              <a:lnSpc>
                <a:spcPct val="100000"/>
              </a:lnSpc>
              <a:spcBef>
                <a:spcPts val="0"/>
              </a:spcBef>
              <a:spcAft>
                <a:spcPts val="0"/>
              </a:spcAft>
              <a:buClrTx/>
              <a:buSzTx/>
              <a:buFontTx/>
              <a:buNone/>
              <a:defRPr kumimoji="0" sz="6000" b="0" i="0" u="none" strike="noStrike" cap="none" spc="0" normalizeH="0" baseline="0">
                <a:ln>
                  <a:noFill/>
                </a:ln>
                <a:solidFill>
                  <a:srgbClr val="2C1F17"/>
                </a:solidFill>
                <a:effectLst/>
                <a:uLnTx/>
                <a:uFillTx/>
                <a:latin typeface="思源黑体 CN Bold" panose="020B0800000000000000" charset="-122"/>
                <a:ea typeface="思源黑体 CN Bold" panose="020B0800000000000000" charset="-122"/>
              </a:defRPr>
            </a:lvl1pPr>
          </a:lstStyle>
          <a:p>
            <a:r>
              <a:rPr lang="zh-CN" altLang="en-US" sz="2800"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rPr>
              <a:t>优秀宿舍文化标准</a:t>
            </a:r>
            <a:endParaRPr lang="zh-CN" altLang="en-US" sz="2800"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endParaRPr>
          </a:p>
        </p:txBody>
      </p:sp>
      <p:sp>
        <p:nvSpPr>
          <p:cNvPr id="22" name="1-7"/>
          <p:cNvSpPr/>
          <p:nvPr/>
        </p:nvSpPr>
        <p:spPr>
          <a:xfrm>
            <a:off x="372767" y="228673"/>
            <a:ext cx="578438" cy="578438"/>
          </a:xfrm>
          <a:prstGeom prst="ellipse">
            <a:avLst/>
          </a:prstGeom>
          <a:gradFill flip="none" rotWithShape="1">
            <a:gsLst>
              <a:gs pos="0">
                <a:schemeClr val="accent5">
                  <a:lumMod val="20000"/>
                  <a:lumOff val="80000"/>
                </a:schemeClr>
              </a:gs>
              <a:gs pos="70000">
                <a:srgbClr val="FFFFFF"/>
              </a:gs>
            </a:gsLst>
            <a:lin ang="5400000" scaled="1"/>
            <a:tileRect/>
          </a:gradFill>
          <a:ln>
            <a:noFill/>
          </a:ln>
          <a:effectLst>
            <a:outerShdw blurRad="50800" dist="38100" dir="5400000" rotWithShape="0">
              <a:srgbClr val="FFFFFF">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gradFill flip="none" rotWithShape="1">
                <a:gsLst>
                  <a:gs pos="0">
                    <a:srgbClr val="FFFFFF"/>
                  </a:gs>
                  <a:gs pos="70000">
                    <a:srgbClr val="FFFFFF">
                      <a:alpha val="80000"/>
                    </a:srgbClr>
                  </a:gs>
                </a:gsLst>
                <a:lin ang="5400000" scaled="1"/>
                <a:tileRect/>
              </a:gradFill>
              <a:effectLst>
                <a:outerShdw blurRad="50800" dist="38100" dir="5400000" rotWithShape="0">
                  <a:srgbClr val="FFFFFF">
                    <a:lumMod val="20000"/>
                    <a:alpha val="20000"/>
                  </a:srgbClr>
                </a:outerShdw>
              </a:effectLst>
            </a:endParaRPr>
          </a:p>
        </p:txBody>
      </p:sp>
      <p:sp>
        <p:nvSpPr>
          <p:cNvPr id="23" name="1-8"/>
          <p:cNvSpPr txBox="1"/>
          <p:nvPr/>
        </p:nvSpPr>
        <p:spPr>
          <a:xfrm>
            <a:off x="467013" y="256282"/>
            <a:ext cx="402675" cy="523220"/>
          </a:xfrm>
          <a:prstGeom prst="rect">
            <a:avLst/>
          </a:prstGeom>
          <a:noFill/>
        </p:spPr>
        <p:txBody>
          <a:bodyPr wrap="none" rtlCol="0">
            <a:spAutoFit/>
          </a:bodyPr>
          <a:lstStyle>
            <a:defPPr>
              <a:defRPr lang="zh-CN"/>
            </a:defPPr>
            <a:lvl1pPr marR="0" lvl="0" indent="0" algn="ctr" fontAlgn="auto">
              <a:lnSpc>
                <a:spcPct val="100000"/>
              </a:lnSpc>
              <a:spcBef>
                <a:spcPts val="0"/>
              </a:spcBef>
              <a:spcAft>
                <a:spcPts val="0"/>
              </a:spcAft>
              <a:buClrTx/>
              <a:buSzTx/>
              <a:buFontTx/>
              <a:buNone/>
              <a:defRPr kumimoji="0" sz="6000" b="0" i="0" u="none" strike="noStrike" cap="none" spc="0" normalizeH="0" baseline="0">
                <a:ln>
                  <a:noFill/>
                </a:ln>
                <a:solidFill>
                  <a:srgbClr val="2C1F17"/>
                </a:solidFill>
                <a:effectLst/>
                <a:uLnTx/>
                <a:uFillTx/>
                <a:latin typeface="思源黑体 CN Bold" panose="020B0800000000000000" charset="-122"/>
                <a:ea typeface="思源黑体 CN Bold" panose="020B0800000000000000" charset="-122"/>
              </a:defRPr>
            </a:lvl1pPr>
          </a:lstStyle>
          <a:p>
            <a:r>
              <a:rPr lang="en-US" altLang="zh-CN" sz="2800" dirty="0">
                <a:solidFill>
                  <a:srgbClr val="0079BA"/>
                </a:soli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rPr>
              <a:t>1</a:t>
            </a:r>
            <a:endParaRPr lang="zh-CN" altLang="en-US" sz="2800" dirty="0">
              <a:solidFill>
                <a:srgbClr val="0079BA"/>
              </a:soli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 name="任意多边形: 形状 197"/>
          <p:cNvSpPr/>
          <p:nvPr/>
        </p:nvSpPr>
        <p:spPr>
          <a:xfrm>
            <a:off x="0" y="0"/>
            <a:ext cx="12192000" cy="6858000"/>
          </a:xfrm>
          <a:custGeom>
            <a:avLst/>
            <a:gdLst>
              <a:gd name="connsiteX0" fmla="*/ 0 w 5122714"/>
              <a:gd name="connsiteY0" fmla="*/ 0 h 6858000"/>
              <a:gd name="connsiteX1" fmla="*/ 5122714 w 5122714"/>
              <a:gd name="connsiteY1" fmla="*/ 0 h 6858000"/>
              <a:gd name="connsiteX2" fmla="*/ 5122714 w 5122714"/>
              <a:gd name="connsiteY2" fmla="*/ 6858000 h 6858000"/>
              <a:gd name="connsiteX3" fmla="*/ 0 w 512271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5122714" h="6858000">
                <a:moveTo>
                  <a:pt x="0" y="0"/>
                </a:moveTo>
                <a:lnTo>
                  <a:pt x="5122714" y="0"/>
                </a:lnTo>
                <a:lnTo>
                  <a:pt x="5122714" y="6858000"/>
                </a:lnTo>
                <a:lnTo>
                  <a:pt x="0" y="6858000"/>
                </a:lnTo>
                <a:close/>
              </a:path>
            </a:pathLst>
          </a:custGeom>
          <a:gradFill flip="none" rotWithShape="1">
            <a:gsLst>
              <a:gs pos="0">
                <a:srgbClr val="0079BA">
                  <a:alpha val="91000"/>
                </a:srgbClr>
              </a:gs>
              <a:gs pos="100000">
                <a:srgbClr val="0079BA">
                  <a:alpha val="98000"/>
                </a:srgbClr>
              </a:gs>
            </a:gsLst>
            <a:path path="circle">
              <a:fillToRect l="50000" t="50000" r="50000" b="50000"/>
            </a:path>
            <a:tileRect/>
          </a:gradFill>
          <a:ln>
            <a:noFill/>
          </a:ln>
          <a:effectLst>
            <a:outerShdw blurRad="50800" dist="38100" dir="5400000" rotWithShape="0">
              <a:srgbClr val="0079BA">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gradFill flip="none" rotWithShape="1">
                <a:gsLst>
                  <a:gs pos="0">
                    <a:srgbClr val="FFFFFF"/>
                  </a:gs>
                  <a:gs pos="70000">
                    <a:srgbClr val="FFFFFF">
                      <a:alpha val="80000"/>
                    </a:srgbClr>
                  </a:gs>
                </a:gsLst>
                <a:lin ang="5400000" scaled="1"/>
                <a:tileRect/>
              </a:gradFill>
              <a:effectLst>
                <a:outerShdw blurRad="50800" dist="38100" dir="5400000" rotWithShape="0">
                  <a:srgbClr val="FFFFFF">
                    <a:lumMod val="20000"/>
                    <a:alpha val="20000"/>
                  </a:srgbClr>
                </a:outerShdw>
              </a:effectLst>
            </a:endParaRPr>
          </a:p>
        </p:txBody>
      </p:sp>
      <p:grpSp>
        <p:nvGrpSpPr>
          <p:cNvPr id="4" name="组合 3"/>
          <p:cNvGrpSpPr/>
          <p:nvPr/>
        </p:nvGrpSpPr>
        <p:grpSpPr>
          <a:xfrm flipV="1">
            <a:off x="0" y="4524624"/>
            <a:ext cx="12192000" cy="2333376"/>
            <a:chOff x="104998" y="5610930"/>
            <a:chExt cx="12192000" cy="2333376"/>
          </a:xfrm>
        </p:grpSpPr>
        <p:pic>
          <p:nvPicPr>
            <p:cNvPr id="214" name="图片 213"/>
            <p:cNvPicPr>
              <a:picLocks noChangeAspect="1"/>
            </p:cNvPicPr>
            <p:nvPr/>
          </p:nvPicPr>
          <p:blipFill>
            <a:blip r:embed="rId1"/>
            <a:srcRect t="41477" r="44381"/>
            <a:stretch>
              <a:fillRect/>
            </a:stretch>
          </p:blipFill>
          <p:spPr>
            <a:xfrm>
              <a:off x="7224355" y="5610930"/>
              <a:ext cx="5072643" cy="2333376"/>
            </a:xfrm>
            <a:custGeom>
              <a:avLst/>
              <a:gdLst>
                <a:gd name="connsiteX0" fmla="*/ 0 w 5072643"/>
                <a:gd name="connsiteY0" fmla="*/ 0 h 2333376"/>
                <a:gd name="connsiteX1" fmla="*/ 5072643 w 5072643"/>
                <a:gd name="connsiteY1" fmla="*/ 0 h 2333376"/>
                <a:gd name="connsiteX2" fmla="*/ 5072643 w 5072643"/>
                <a:gd name="connsiteY2" fmla="*/ 2333376 h 2333376"/>
                <a:gd name="connsiteX3" fmla="*/ 0 w 5072643"/>
                <a:gd name="connsiteY3" fmla="*/ 2333376 h 2333376"/>
              </a:gdLst>
              <a:ahLst/>
              <a:cxnLst>
                <a:cxn ang="0">
                  <a:pos x="connsiteX0" y="connsiteY0"/>
                </a:cxn>
                <a:cxn ang="0">
                  <a:pos x="connsiteX1" y="connsiteY1"/>
                </a:cxn>
                <a:cxn ang="0">
                  <a:pos x="connsiteX2" y="connsiteY2"/>
                </a:cxn>
                <a:cxn ang="0">
                  <a:pos x="connsiteX3" y="connsiteY3"/>
                </a:cxn>
              </a:cxnLst>
              <a:rect l="l" t="t" r="r" b="b"/>
              <a:pathLst>
                <a:path w="5072643" h="2333376">
                  <a:moveTo>
                    <a:pt x="0" y="0"/>
                  </a:moveTo>
                  <a:lnTo>
                    <a:pt x="5072643" y="0"/>
                  </a:lnTo>
                  <a:lnTo>
                    <a:pt x="5072643" y="2333376"/>
                  </a:lnTo>
                  <a:lnTo>
                    <a:pt x="0" y="2333376"/>
                  </a:lnTo>
                  <a:close/>
                </a:path>
              </a:pathLst>
            </a:custGeom>
          </p:spPr>
        </p:pic>
        <p:pic>
          <p:nvPicPr>
            <p:cNvPr id="215" name="图片 214"/>
            <p:cNvPicPr>
              <a:picLocks noChangeAspect="1"/>
            </p:cNvPicPr>
            <p:nvPr/>
          </p:nvPicPr>
          <p:blipFill>
            <a:blip r:embed="rId2"/>
            <a:srcRect l="3257" t="44200"/>
            <a:stretch>
              <a:fillRect/>
            </a:stretch>
          </p:blipFill>
          <p:spPr>
            <a:xfrm>
              <a:off x="104998" y="5610930"/>
              <a:ext cx="7118827" cy="1894852"/>
            </a:xfrm>
            <a:custGeom>
              <a:avLst/>
              <a:gdLst>
                <a:gd name="connsiteX0" fmla="*/ 0 w 7118827"/>
                <a:gd name="connsiteY0" fmla="*/ 0 h 1894852"/>
                <a:gd name="connsiteX1" fmla="*/ 7118827 w 7118827"/>
                <a:gd name="connsiteY1" fmla="*/ 0 h 1894852"/>
                <a:gd name="connsiteX2" fmla="*/ 7118827 w 7118827"/>
                <a:gd name="connsiteY2" fmla="*/ 1894852 h 1894852"/>
                <a:gd name="connsiteX3" fmla="*/ 0 w 7118827"/>
                <a:gd name="connsiteY3" fmla="*/ 1894852 h 1894852"/>
              </a:gdLst>
              <a:ahLst/>
              <a:cxnLst>
                <a:cxn ang="0">
                  <a:pos x="connsiteX0" y="connsiteY0"/>
                </a:cxn>
                <a:cxn ang="0">
                  <a:pos x="connsiteX1" y="connsiteY1"/>
                </a:cxn>
                <a:cxn ang="0">
                  <a:pos x="connsiteX2" y="connsiteY2"/>
                </a:cxn>
                <a:cxn ang="0">
                  <a:pos x="connsiteX3" y="connsiteY3"/>
                </a:cxn>
              </a:cxnLst>
              <a:rect l="l" t="t" r="r" b="b"/>
              <a:pathLst>
                <a:path w="7118827" h="1894852">
                  <a:moveTo>
                    <a:pt x="0" y="0"/>
                  </a:moveTo>
                  <a:lnTo>
                    <a:pt x="7118827" y="0"/>
                  </a:lnTo>
                  <a:lnTo>
                    <a:pt x="7118827" y="1894852"/>
                  </a:lnTo>
                  <a:lnTo>
                    <a:pt x="0" y="1894852"/>
                  </a:lnTo>
                  <a:close/>
                </a:path>
              </a:pathLst>
            </a:custGeom>
          </p:spPr>
        </p:pic>
      </p:grpSp>
      <p:sp>
        <p:nvSpPr>
          <p:cNvPr id="3" name="文本框 2"/>
          <p:cNvSpPr txBox="1"/>
          <p:nvPr/>
        </p:nvSpPr>
        <p:spPr>
          <a:xfrm>
            <a:off x="515192" y="-1195343"/>
            <a:ext cx="4230646" cy="9248686"/>
          </a:xfrm>
          <a:prstGeom prst="rect">
            <a:avLst/>
          </a:prstGeom>
          <a:noFill/>
        </p:spPr>
        <p:txBody>
          <a:bodyPr wrap="none" rtlCol="0">
            <a:spAutoFit/>
          </a:bodyPr>
          <a:lstStyle/>
          <a:p>
            <a:pPr algn="ctr"/>
            <a:r>
              <a:rPr lang="en-US" altLang="zh-CN" sz="59500" dirty="0">
                <a:ln>
                  <a:solidFill>
                    <a:schemeClr val="bg1">
                      <a:alpha val="58000"/>
                    </a:schemeClr>
                  </a:solidFill>
                </a:ln>
                <a:blipFill>
                  <a:blip r:embed="rId3">
                    <a:alphaModFix amt="99000"/>
                  </a:blip>
                  <a:tile tx="0" ty="0" sx="100000" sy="100000" flip="none" algn="tl"/>
                </a:blipFill>
                <a:latin typeface="Impact" panose="020B0806030902050204" pitchFamily="34" charset="0"/>
                <a:ea typeface="OPPOSans B" panose="00020600040101010101" pitchFamily="18" charset="-122"/>
                <a:cs typeface="OPPOSans B" panose="00020600040101010101" pitchFamily="18" charset="-122"/>
              </a:rPr>
              <a:t>3</a:t>
            </a:r>
            <a:endParaRPr lang="zh-CN" altLang="en-US" sz="59500" dirty="0">
              <a:ln>
                <a:solidFill>
                  <a:schemeClr val="bg1">
                    <a:alpha val="58000"/>
                  </a:schemeClr>
                </a:solidFill>
              </a:ln>
              <a:blipFill>
                <a:blip r:embed="rId3">
                  <a:alphaModFix amt="99000"/>
                </a:blip>
                <a:tile tx="0" ty="0" sx="100000" sy="100000" flip="none" algn="tl"/>
              </a:blipFill>
              <a:latin typeface="Impact" panose="020B0806030902050204" pitchFamily="34" charset="0"/>
              <a:ea typeface="OPPOSans B" panose="00020600040101010101" pitchFamily="18" charset="-122"/>
              <a:cs typeface="OPPOSans B" panose="00020600040101010101" pitchFamily="18" charset="-122"/>
            </a:endParaRPr>
          </a:p>
        </p:txBody>
      </p:sp>
      <p:sp>
        <p:nvSpPr>
          <p:cNvPr id="5" name="文本框 4"/>
          <p:cNvSpPr txBox="1"/>
          <p:nvPr/>
        </p:nvSpPr>
        <p:spPr>
          <a:xfrm>
            <a:off x="4880124" y="2142185"/>
            <a:ext cx="3416320" cy="1107996"/>
          </a:xfrm>
          <a:prstGeom prst="rect">
            <a:avLst/>
          </a:prstGeom>
          <a:noFill/>
        </p:spPr>
        <p:txBody>
          <a:bodyPr wrap="none" rtlCol="0">
            <a:spAutoFit/>
          </a:bodyPr>
          <a:lstStyle/>
          <a:p>
            <a:r>
              <a:rPr lang="zh-CN" altLang="en-US" sz="6000"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cs typeface="阿里巴巴普惠体 B" panose="00020600040101010101" pitchFamily="18" charset="-122"/>
              </a:rPr>
              <a:t>防艾</a:t>
            </a:r>
            <a:r>
              <a:rPr lang="zh-CN" altLang="en-US" sz="6600"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cs typeface="阿里巴巴普惠体 B" panose="00020600040101010101" pitchFamily="18" charset="-122"/>
              </a:rPr>
              <a:t>防疫</a:t>
            </a:r>
            <a:endParaRPr lang="zh-CN" altLang="en-US" sz="6000"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cs typeface="阿里巴巴普惠体 B" panose="00020600040101010101" pitchFamily="18" charset="-122"/>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2-1"/>
          <p:cNvPicPr>
            <a:picLocks noChangeAspect="1" noChangeArrowheads="1"/>
          </p:cNvPicPr>
          <p:nvPr/>
        </p:nvPicPr>
        <p:blipFill>
          <a:blip r:embed="rId1">
            <a:duotone>
              <a:schemeClr val="accent5">
                <a:shade val="45000"/>
                <a:satMod val="135000"/>
              </a:schemeClr>
              <a:prstClr val="white"/>
            </a:duotone>
            <a:extLst>
              <a:ext uri="{28A0092B-C50C-407E-A947-70E740481C1C}">
                <a14:useLocalDpi xmlns:a14="http://schemas.microsoft.com/office/drawing/2010/main" val="0"/>
              </a:ext>
            </a:extLst>
          </a:blip>
          <a:srcRect r="21518"/>
          <a:stretch>
            <a:fillRect/>
          </a:stretch>
        </p:blipFill>
        <p:spPr bwMode="auto">
          <a:xfrm>
            <a:off x="4865571" y="0"/>
            <a:ext cx="7326429" cy="904346"/>
          </a:xfrm>
          <a:custGeom>
            <a:avLst/>
            <a:gdLst>
              <a:gd name="connsiteX0" fmla="*/ 0 w 7326429"/>
              <a:gd name="connsiteY0" fmla="*/ 0 h 904346"/>
              <a:gd name="connsiteX1" fmla="*/ 7326429 w 7326429"/>
              <a:gd name="connsiteY1" fmla="*/ 0 h 904346"/>
              <a:gd name="connsiteX2" fmla="*/ 7326429 w 7326429"/>
              <a:gd name="connsiteY2" fmla="*/ 454025 h 904346"/>
              <a:gd name="connsiteX3" fmla="*/ 6963906 w 7326429"/>
              <a:gd name="connsiteY3" fmla="*/ 898826 h 904346"/>
              <a:gd name="connsiteX4" fmla="*/ 6909147 w 7326429"/>
              <a:gd name="connsiteY4" fmla="*/ 904346 h 904346"/>
              <a:gd name="connsiteX5" fmla="*/ 0 w 7326429"/>
              <a:gd name="connsiteY5" fmla="*/ 904346 h 904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26429" h="904346">
                <a:moveTo>
                  <a:pt x="0" y="0"/>
                </a:moveTo>
                <a:lnTo>
                  <a:pt x="7326429" y="0"/>
                </a:lnTo>
                <a:lnTo>
                  <a:pt x="7326429" y="454025"/>
                </a:lnTo>
                <a:cubicBezTo>
                  <a:pt x="7326429" y="673432"/>
                  <a:pt x="7170797" y="856490"/>
                  <a:pt x="6963906" y="898826"/>
                </a:cubicBezTo>
                <a:lnTo>
                  <a:pt x="6909147" y="904346"/>
                </a:lnTo>
                <a:lnTo>
                  <a:pt x="0" y="904346"/>
                </a:lnTo>
                <a:close/>
              </a:path>
            </a:pathLst>
          </a:custGeom>
          <a:noFill/>
          <a:effectLst/>
          <a:extLst>
            <a:ext uri="{909E8E84-426E-40DD-AFC4-6F175D3DCCD1}">
              <a14:hiddenFill xmlns:a14="http://schemas.microsoft.com/office/drawing/2010/main">
                <a:solidFill>
                  <a:srgbClr val="FFFFFF"/>
                </a:solidFill>
              </a14:hiddenFill>
            </a:ext>
          </a:extLst>
        </p:spPr>
      </p:pic>
      <p:sp>
        <p:nvSpPr>
          <p:cNvPr id="3" name="1-2-2"/>
          <p:cNvSpPr/>
          <p:nvPr/>
        </p:nvSpPr>
        <p:spPr>
          <a:xfrm flipV="1">
            <a:off x="-1523" y="0"/>
            <a:ext cx="12155486" cy="908050"/>
          </a:xfrm>
          <a:prstGeom prst="round1Rect">
            <a:avLst>
              <a:gd name="adj" fmla="val 50000"/>
            </a:avLst>
          </a:prstGeom>
          <a:gradFill flip="none" rotWithShape="1">
            <a:gsLst>
              <a:gs pos="33000">
                <a:srgbClr val="0079BA">
                  <a:alpha val="84000"/>
                </a:srgbClr>
              </a:gs>
              <a:gs pos="0">
                <a:srgbClr val="00BFE8">
                  <a:alpha val="0"/>
                </a:srgbClr>
              </a:gs>
              <a:gs pos="91000">
                <a:srgbClr val="0079BA"/>
              </a:gs>
            </a:gsLst>
            <a:lin ang="108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dirty="0">
              <a:gradFill flip="none" rotWithShape="1">
                <a:gsLst>
                  <a:gs pos="0">
                    <a:srgbClr val="FFFFFF"/>
                  </a:gs>
                  <a:gs pos="70000">
                    <a:srgbClr val="FFFFFF">
                      <a:alpha val="80000"/>
                    </a:srgbClr>
                  </a:gs>
                </a:gsLst>
                <a:lin ang="5400000" scaled="1"/>
                <a:tileRect/>
              </a:gradFill>
              <a:effectLst>
                <a:outerShdw blurRad="50800" dist="38100" dir="5400000" rotWithShape="0">
                  <a:srgbClr val="FFFFFF">
                    <a:lumMod val="20000"/>
                    <a:alpha val="20000"/>
                  </a:srgbClr>
                </a:outerShdw>
              </a:effectLst>
            </a:endParaRPr>
          </a:p>
        </p:txBody>
      </p:sp>
      <p:sp>
        <p:nvSpPr>
          <p:cNvPr id="4" name="1-3"/>
          <p:cNvSpPr txBox="1"/>
          <p:nvPr/>
        </p:nvSpPr>
        <p:spPr>
          <a:xfrm>
            <a:off x="1336411" y="256282"/>
            <a:ext cx="1980029" cy="523220"/>
          </a:xfrm>
          <a:prstGeom prst="rect">
            <a:avLst/>
          </a:prstGeom>
          <a:noFill/>
        </p:spPr>
        <p:txBody>
          <a:bodyPr wrap="none" rtlCol="0">
            <a:spAutoFit/>
          </a:bodyPr>
          <a:lstStyle>
            <a:defPPr>
              <a:defRPr lang="zh-CN"/>
            </a:defPPr>
            <a:lvl1pPr marR="0" lvl="0" indent="0" algn="ctr" fontAlgn="auto">
              <a:lnSpc>
                <a:spcPct val="100000"/>
              </a:lnSpc>
              <a:spcBef>
                <a:spcPts val="0"/>
              </a:spcBef>
              <a:spcAft>
                <a:spcPts val="0"/>
              </a:spcAft>
              <a:buClrTx/>
              <a:buSzTx/>
              <a:buFontTx/>
              <a:buNone/>
              <a:defRPr kumimoji="0" sz="6000" b="0" i="0" u="none" strike="noStrike" cap="none" spc="0" normalizeH="0" baseline="0">
                <a:ln>
                  <a:noFill/>
                </a:ln>
                <a:solidFill>
                  <a:srgbClr val="2C1F17"/>
                </a:solidFill>
                <a:effectLst/>
                <a:uLnTx/>
                <a:uFillTx/>
                <a:latin typeface="思源黑体 CN Bold" panose="020B0800000000000000" charset="-122"/>
                <a:ea typeface="思源黑体 CN Bold" panose="020B0800000000000000" charset="-122"/>
              </a:defRPr>
            </a:lvl1pPr>
          </a:lstStyle>
          <a:p>
            <a:r>
              <a:rPr lang="zh-CN" altLang="en-US" sz="2800"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rPr>
              <a:t>预防艾滋病</a:t>
            </a:r>
            <a:endParaRPr lang="zh-CN" altLang="en-US" sz="2800"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endParaRPr>
          </a:p>
        </p:txBody>
      </p:sp>
      <p:sp>
        <p:nvSpPr>
          <p:cNvPr id="5" name="1-7"/>
          <p:cNvSpPr/>
          <p:nvPr/>
        </p:nvSpPr>
        <p:spPr>
          <a:xfrm>
            <a:off x="372767" y="228673"/>
            <a:ext cx="578438" cy="578438"/>
          </a:xfrm>
          <a:prstGeom prst="ellipse">
            <a:avLst/>
          </a:prstGeom>
          <a:gradFill flip="none" rotWithShape="1">
            <a:gsLst>
              <a:gs pos="0">
                <a:schemeClr val="accent5">
                  <a:lumMod val="20000"/>
                  <a:lumOff val="80000"/>
                </a:schemeClr>
              </a:gs>
              <a:gs pos="70000">
                <a:srgbClr val="FFFFFF"/>
              </a:gs>
            </a:gsLst>
            <a:lin ang="5400000" scaled="1"/>
            <a:tileRect/>
          </a:gradFill>
          <a:ln>
            <a:noFill/>
          </a:ln>
          <a:effectLst>
            <a:outerShdw blurRad="50800" dist="38100" dir="5400000" rotWithShape="0">
              <a:srgbClr val="FFFFFF">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gradFill flip="none" rotWithShape="1">
                <a:gsLst>
                  <a:gs pos="0">
                    <a:srgbClr val="FFFFFF"/>
                  </a:gs>
                  <a:gs pos="70000">
                    <a:srgbClr val="FFFFFF">
                      <a:alpha val="80000"/>
                    </a:srgbClr>
                  </a:gs>
                </a:gsLst>
                <a:lin ang="5400000" scaled="1"/>
                <a:tileRect/>
              </a:gradFill>
              <a:effectLst>
                <a:outerShdw blurRad="50800" dist="38100" dir="5400000" rotWithShape="0">
                  <a:srgbClr val="FFFFFF">
                    <a:lumMod val="20000"/>
                    <a:alpha val="20000"/>
                  </a:srgbClr>
                </a:outerShdw>
              </a:effectLst>
            </a:endParaRPr>
          </a:p>
        </p:txBody>
      </p:sp>
      <p:sp>
        <p:nvSpPr>
          <p:cNvPr id="6" name="1-8"/>
          <p:cNvSpPr txBox="1"/>
          <p:nvPr/>
        </p:nvSpPr>
        <p:spPr>
          <a:xfrm>
            <a:off x="467013" y="256282"/>
            <a:ext cx="402675" cy="523220"/>
          </a:xfrm>
          <a:prstGeom prst="rect">
            <a:avLst/>
          </a:prstGeom>
          <a:noFill/>
        </p:spPr>
        <p:txBody>
          <a:bodyPr wrap="none" rtlCol="0">
            <a:spAutoFit/>
          </a:bodyPr>
          <a:lstStyle>
            <a:defPPr>
              <a:defRPr lang="zh-CN"/>
            </a:defPPr>
            <a:lvl1pPr marR="0" lvl="0" indent="0" algn="ctr" fontAlgn="auto">
              <a:lnSpc>
                <a:spcPct val="100000"/>
              </a:lnSpc>
              <a:spcBef>
                <a:spcPts val="0"/>
              </a:spcBef>
              <a:spcAft>
                <a:spcPts val="0"/>
              </a:spcAft>
              <a:buClrTx/>
              <a:buSzTx/>
              <a:buFontTx/>
              <a:buNone/>
              <a:defRPr kumimoji="0" sz="6000" b="0" i="0" u="none" strike="noStrike" cap="none" spc="0" normalizeH="0" baseline="0">
                <a:ln>
                  <a:noFill/>
                </a:ln>
                <a:solidFill>
                  <a:srgbClr val="2C1F17"/>
                </a:solidFill>
                <a:effectLst/>
                <a:uLnTx/>
                <a:uFillTx/>
                <a:latin typeface="思源黑体 CN Bold" panose="020B0800000000000000" charset="-122"/>
                <a:ea typeface="思源黑体 CN Bold" panose="020B0800000000000000" charset="-122"/>
              </a:defRPr>
            </a:lvl1pPr>
          </a:lstStyle>
          <a:p>
            <a:r>
              <a:rPr lang="en-US" altLang="zh-CN" sz="2800" dirty="0">
                <a:solidFill>
                  <a:srgbClr val="0079BA"/>
                </a:soli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rPr>
              <a:t>1</a:t>
            </a:r>
            <a:endParaRPr lang="zh-CN" altLang="en-US" sz="2800" dirty="0">
              <a:solidFill>
                <a:srgbClr val="0079BA"/>
              </a:soli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endParaRPr>
          </a:p>
        </p:txBody>
      </p:sp>
      <p:pic>
        <p:nvPicPr>
          <p:cNvPr id="16" name="201042092-1-16">
            <a:hlinkClick r:id="" action="ppaction://media"/>
          </p:cNvPr>
          <p:cNvPicPr>
            <a:picLocks noChangeAspect="1"/>
          </p:cNvPicPr>
          <p:nvPr>
            <a:videoFile r:link="rId2"/>
            <p:extLst>
              <p:ext uri="{DAA4B4D4-6D71-4841-9C94-3DE7FCFB9230}">
                <p14:media xmlns:p14="http://schemas.microsoft.com/office/powerpoint/2010/main" r:embed="rId3"/>
              </p:ext>
            </p:extLst>
          </p:nvPr>
        </p:nvPicPr>
        <p:blipFill>
          <a:blip r:embed="rId4"/>
          <a:stretch>
            <a:fillRect/>
          </a:stretch>
        </p:blipFill>
        <p:spPr>
          <a:xfrm>
            <a:off x="1654724" y="1035784"/>
            <a:ext cx="8842992" cy="497418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2572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6"/>
                </p:tgtEl>
              </p:cMediaNode>
            </p:video>
            <p:seq concurrent="1" nextAc="seek">
              <p:cTn id="8" restart="whenNotActive" fill="hold" evtFilter="cancelBubble" nodeType="interactiveSeq">
                <p:stCondLst>
                  <p:cond evt="onClick" delay="0">
                    <p:tgtEl>
                      <p:spTgt spid="1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6"/>
                                        </p:tgtEl>
                                      </p:cBhvr>
                                    </p:cmd>
                                  </p:childTnLst>
                                </p:cTn>
                              </p:par>
                            </p:childTnLst>
                          </p:cTn>
                        </p:par>
                      </p:childTnLst>
                    </p:cTn>
                  </p:par>
                </p:childTnLst>
              </p:cTn>
              <p:nextCondLst>
                <p:cond evt="onClick" delay="0">
                  <p:tgtEl>
                    <p:spTgt spid="16"/>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2-1"/>
          <p:cNvPicPr>
            <a:picLocks noChangeAspect="1" noChangeArrowheads="1"/>
          </p:cNvPicPr>
          <p:nvPr/>
        </p:nvPicPr>
        <p:blipFill>
          <a:blip r:embed="rId1">
            <a:duotone>
              <a:schemeClr val="accent5">
                <a:shade val="45000"/>
                <a:satMod val="135000"/>
              </a:schemeClr>
              <a:prstClr val="white"/>
            </a:duotone>
            <a:extLst>
              <a:ext uri="{28A0092B-C50C-407E-A947-70E740481C1C}">
                <a14:useLocalDpi xmlns:a14="http://schemas.microsoft.com/office/drawing/2010/main" val="0"/>
              </a:ext>
            </a:extLst>
          </a:blip>
          <a:srcRect r="21518"/>
          <a:stretch>
            <a:fillRect/>
          </a:stretch>
        </p:blipFill>
        <p:spPr bwMode="auto">
          <a:xfrm>
            <a:off x="4865571" y="0"/>
            <a:ext cx="7326429" cy="904346"/>
          </a:xfrm>
          <a:custGeom>
            <a:avLst/>
            <a:gdLst>
              <a:gd name="connsiteX0" fmla="*/ 0 w 7326429"/>
              <a:gd name="connsiteY0" fmla="*/ 0 h 904346"/>
              <a:gd name="connsiteX1" fmla="*/ 7326429 w 7326429"/>
              <a:gd name="connsiteY1" fmla="*/ 0 h 904346"/>
              <a:gd name="connsiteX2" fmla="*/ 7326429 w 7326429"/>
              <a:gd name="connsiteY2" fmla="*/ 454025 h 904346"/>
              <a:gd name="connsiteX3" fmla="*/ 6963906 w 7326429"/>
              <a:gd name="connsiteY3" fmla="*/ 898826 h 904346"/>
              <a:gd name="connsiteX4" fmla="*/ 6909147 w 7326429"/>
              <a:gd name="connsiteY4" fmla="*/ 904346 h 904346"/>
              <a:gd name="connsiteX5" fmla="*/ 0 w 7326429"/>
              <a:gd name="connsiteY5" fmla="*/ 904346 h 904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26429" h="904346">
                <a:moveTo>
                  <a:pt x="0" y="0"/>
                </a:moveTo>
                <a:lnTo>
                  <a:pt x="7326429" y="0"/>
                </a:lnTo>
                <a:lnTo>
                  <a:pt x="7326429" y="454025"/>
                </a:lnTo>
                <a:cubicBezTo>
                  <a:pt x="7326429" y="673432"/>
                  <a:pt x="7170797" y="856490"/>
                  <a:pt x="6963906" y="898826"/>
                </a:cubicBezTo>
                <a:lnTo>
                  <a:pt x="6909147" y="904346"/>
                </a:lnTo>
                <a:lnTo>
                  <a:pt x="0" y="904346"/>
                </a:lnTo>
                <a:close/>
              </a:path>
            </a:pathLst>
          </a:custGeom>
          <a:noFill/>
          <a:effectLst/>
          <a:extLst>
            <a:ext uri="{909E8E84-426E-40DD-AFC4-6F175D3DCCD1}">
              <a14:hiddenFill xmlns:a14="http://schemas.microsoft.com/office/drawing/2010/main">
                <a:solidFill>
                  <a:srgbClr val="FFFFFF"/>
                </a:solidFill>
              </a14:hiddenFill>
            </a:ext>
          </a:extLst>
        </p:spPr>
      </p:pic>
      <p:sp>
        <p:nvSpPr>
          <p:cNvPr id="3" name="1-2-2"/>
          <p:cNvSpPr/>
          <p:nvPr/>
        </p:nvSpPr>
        <p:spPr>
          <a:xfrm flipV="1">
            <a:off x="-1523" y="0"/>
            <a:ext cx="12155486" cy="908050"/>
          </a:xfrm>
          <a:prstGeom prst="round1Rect">
            <a:avLst>
              <a:gd name="adj" fmla="val 50000"/>
            </a:avLst>
          </a:prstGeom>
          <a:gradFill flip="none" rotWithShape="1">
            <a:gsLst>
              <a:gs pos="33000">
                <a:srgbClr val="0079BA">
                  <a:alpha val="84000"/>
                </a:srgbClr>
              </a:gs>
              <a:gs pos="0">
                <a:srgbClr val="00BFE8">
                  <a:alpha val="0"/>
                </a:srgbClr>
              </a:gs>
              <a:gs pos="91000">
                <a:srgbClr val="0079BA"/>
              </a:gs>
            </a:gsLst>
            <a:lin ang="108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dirty="0">
              <a:gradFill flip="none" rotWithShape="1">
                <a:gsLst>
                  <a:gs pos="0">
                    <a:srgbClr val="FFFFFF"/>
                  </a:gs>
                  <a:gs pos="70000">
                    <a:srgbClr val="FFFFFF">
                      <a:alpha val="80000"/>
                    </a:srgbClr>
                  </a:gs>
                </a:gsLst>
                <a:lin ang="5400000" scaled="1"/>
                <a:tileRect/>
              </a:gradFill>
              <a:effectLst>
                <a:outerShdw blurRad="50800" dist="38100" dir="5400000" rotWithShape="0">
                  <a:srgbClr val="FFFFFF">
                    <a:lumMod val="20000"/>
                    <a:alpha val="20000"/>
                  </a:srgbClr>
                </a:outerShdw>
              </a:effectLst>
            </a:endParaRPr>
          </a:p>
        </p:txBody>
      </p:sp>
      <p:sp>
        <p:nvSpPr>
          <p:cNvPr id="4" name="1-3"/>
          <p:cNvSpPr txBox="1"/>
          <p:nvPr/>
        </p:nvSpPr>
        <p:spPr>
          <a:xfrm>
            <a:off x="1325495" y="256282"/>
            <a:ext cx="1620957" cy="523220"/>
          </a:xfrm>
          <a:prstGeom prst="rect">
            <a:avLst/>
          </a:prstGeom>
          <a:noFill/>
        </p:spPr>
        <p:txBody>
          <a:bodyPr wrap="none" rtlCol="0">
            <a:spAutoFit/>
          </a:bodyPr>
          <a:lstStyle>
            <a:defPPr>
              <a:defRPr lang="zh-CN"/>
            </a:defPPr>
            <a:lvl1pPr marR="0" lvl="0" indent="0" algn="ctr" fontAlgn="auto">
              <a:lnSpc>
                <a:spcPct val="100000"/>
              </a:lnSpc>
              <a:spcBef>
                <a:spcPts val="0"/>
              </a:spcBef>
              <a:spcAft>
                <a:spcPts val="0"/>
              </a:spcAft>
              <a:buClrTx/>
              <a:buSzTx/>
              <a:buFontTx/>
              <a:buNone/>
              <a:defRPr kumimoji="0" sz="6000" b="0" i="0" u="none" strike="noStrike" cap="none" spc="0" normalizeH="0" baseline="0">
                <a:ln>
                  <a:noFill/>
                </a:ln>
                <a:solidFill>
                  <a:srgbClr val="2C1F17"/>
                </a:solidFill>
                <a:effectLst/>
                <a:uLnTx/>
                <a:uFillTx/>
                <a:latin typeface="思源黑体 CN Bold" panose="020B0800000000000000" charset="-122"/>
                <a:ea typeface="思源黑体 CN Bold" panose="020B0800000000000000" charset="-122"/>
              </a:defRPr>
            </a:lvl1pPr>
          </a:lstStyle>
          <a:p>
            <a:r>
              <a:rPr lang="zh-CN" altLang="en-US" sz="2800"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rPr>
              <a:t>预防疫情</a:t>
            </a:r>
            <a:endParaRPr lang="zh-CN" altLang="en-US" sz="2800"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endParaRPr>
          </a:p>
        </p:txBody>
      </p:sp>
      <p:sp>
        <p:nvSpPr>
          <p:cNvPr id="5" name="1-7"/>
          <p:cNvSpPr/>
          <p:nvPr/>
        </p:nvSpPr>
        <p:spPr>
          <a:xfrm>
            <a:off x="372767" y="228673"/>
            <a:ext cx="578438" cy="578438"/>
          </a:xfrm>
          <a:prstGeom prst="ellipse">
            <a:avLst/>
          </a:prstGeom>
          <a:gradFill flip="none" rotWithShape="1">
            <a:gsLst>
              <a:gs pos="0">
                <a:schemeClr val="accent5">
                  <a:lumMod val="20000"/>
                  <a:lumOff val="80000"/>
                </a:schemeClr>
              </a:gs>
              <a:gs pos="70000">
                <a:srgbClr val="FFFFFF"/>
              </a:gs>
            </a:gsLst>
            <a:lin ang="5400000" scaled="1"/>
            <a:tileRect/>
          </a:gradFill>
          <a:ln>
            <a:noFill/>
          </a:ln>
          <a:effectLst>
            <a:outerShdw blurRad="50800" dist="38100" dir="5400000" rotWithShape="0">
              <a:srgbClr val="FFFFFF">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gradFill flip="none" rotWithShape="1">
                <a:gsLst>
                  <a:gs pos="0">
                    <a:srgbClr val="FFFFFF"/>
                  </a:gs>
                  <a:gs pos="70000">
                    <a:srgbClr val="FFFFFF">
                      <a:alpha val="80000"/>
                    </a:srgbClr>
                  </a:gs>
                </a:gsLst>
                <a:lin ang="5400000" scaled="1"/>
                <a:tileRect/>
              </a:gradFill>
              <a:effectLst>
                <a:outerShdw blurRad="50800" dist="38100" dir="5400000" rotWithShape="0">
                  <a:srgbClr val="FFFFFF">
                    <a:lumMod val="20000"/>
                    <a:alpha val="20000"/>
                  </a:srgbClr>
                </a:outerShdw>
              </a:effectLst>
            </a:endParaRPr>
          </a:p>
        </p:txBody>
      </p:sp>
      <p:sp>
        <p:nvSpPr>
          <p:cNvPr id="6" name="1-8"/>
          <p:cNvSpPr txBox="1"/>
          <p:nvPr/>
        </p:nvSpPr>
        <p:spPr>
          <a:xfrm>
            <a:off x="467013" y="256282"/>
            <a:ext cx="402675" cy="523220"/>
          </a:xfrm>
          <a:prstGeom prst="rect">
            <a:avLst/>
          </a:prstGeom>
          <a:noFill/>
        </p:spPr>
        <p:txBody>
          <a:bodyPr wrap="none" rtlCol="0">
            <a:spAutoFit/>
          </a:bodyPr>
          <a:lstStyle>
            <a:defPPr>
              <a:defRPr lang="zh-CN"/>
            </a:defPPr>
            <a:lvl1pPr marR="0" lvl="0" indent="0" algn="ctr" fontAlgn="auto">
              <a:lnSpc>
                <a:spcPct val="100000"/>
              </a:lnSpc>
              <a:spcBef>
                <a:spcPts val="0"/>
              </a:spcBef>
              <a:spcAft>
                <a:spcPts val="0"/>
              </a:spcAft>
              <a:buClrTx/>
              <a:buSzTx/>
              <a:buFontTx/>
              <a:buNone/>
              <a:defRPr kumimoji="0" sz="6000" b="0" i="0" u="none" strike="noStrike" cap="none" spc="0" normalizeH="0" baseline="0">
                <a:ln>
                  <a:noFill/>
                </a:ln>
                <a:solidFill>
                  <a:srgbClr val="2C1F17"/>
                </a:solidFill>
                <a:effectLst/>
                <a:uLnTx/>
                <a:uFillTx/>
                <a:latin typeface="思源黑体 CN Bold" panose="020B0800000000000000" charset="-122"/>
                <a:ea typeface="思源黑体 CN Bold" panose="020B0800000000000000" charset="-122"/>
              </a:defRPr>
            </a:lvl1pPr>
          </a:lstStyle>
          <a:p>
            <a:r>
              <a:rPr lang="en-US" altLang="zh-CN" sz="2800" dirty="0">
                <a:solidFill>
                  <a:srgbClr val="0079BA"/>
                </a:soli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rPr>
              <a:t>2</a:t>
            </a:r>
            <a:endParaRPr lang="zh-CN" altLang="en-US" sz="2800" dirty="0">
              <a:solidFill>
                <a:srgbClr val="0079BA"/>
              </a:soli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endParaRPr>
          </a:p>
        </p:txBody>
      </p:sp>
      <p:sp>
        <p:nvSpPr>
          <p:cNvPr id="12" name="文本框 11"/>
          <p:cNvSpPr txBox="1"/>
          <p:nvPr/>
        </p:nvSpPr>
        <p:spPr>
          <a:xfrm>
            <a:off x="525780" y="1841500"/>
            <a:ext cx="10243185" cy="1938020"/>
          </a:xfrm>
          <a:prstGeom prst="rect">
            <a:avLst/>
          </a:prstGeom>
          <a:noFill/>
        </p:spPr>
        <p:txBody>
          <a:bodyPr wrap="square" rtlCol="0" anchor="t">
            <a:spAutoFit/>
          </a:bodyPr>
          <a:lstStyle/>
          <a:p>
            <a:pPr marL="0" indent="0" algn="l" fontAlgn="auto">
              <a:lnSpc>
                <a:spcPct val="150000"/>
              </a:lnSpc>
            </a:pPr>
            <a:r>
              <a:rPr sz="2000" dirty="0">
                <a:latin typeface="宋体" panose="02010600030101010101" pitchFamily="2" charset="-122"/>
                <a:ea typeface="宋体" panose="02010600030101010101" pitchFamily="2" charset="-122"/>
                <a:cs typeface="黑体" panose="02010609060101010101" charset="-122"/>
                <a:sym typeface="+mn-ea"/>
              </a:rPr>
              <a:t>1、养成良好的卫生习惯，勤洗手，不随地吐痰，打喷嚏、咳嗽时务必捂住口鼻并及时洗手消毒或将纸巾丢弃至封闭垃圾箱，防止病菌传播；</a:t>
            </a:r>
            <a:endParaRPr sz="2000" dirty="0">
              <a:latin typeface="宋体" panose="02010600030101010101" pitchFamily="2" charset="-122"/>
              <a:ea typeface="宋体" panose="02010600030101010101" pitchFamily="2" charset="-122"/>
              <a:cs typeface="黑体" panose="02010609060101010101" charset="-122"/>
            </a:endParaRPr>
          </a:p>
          <a:p>
            <a:pPr marL="0" indent="0" algn="l" fontAlgn="auto">
              <a:lnSpc>
                <a:spcPct val="150000"/>
              </a:lnSpc>
            </a:pPr>
            <a:r>
              <a:rPr sz="2000" dirty="0">
                <a:latin typeface="宋体" panose="02010600030101010101" pitchFamily="2" charset="-122"/>
                <a:ea typeface="宋体" panose="02010600030101010101" pitchFamily="2" charset="-122"/>
                <a:cs typeface="黑体" panose="02010609060101010101" charset="-122"/>
                <a:sym typeface="+mn-ea"/>
              </a:rPr>
              <a:t>2、适当开窗通风，注意保持寝室环境卫生；</a:t>
            </a:r>
            <a:endParaRPr sz="2000" dirty="0">
              <a:latin typeface="宋体" panose="02010600030101010101" pitchFamily="2" charset="-122"/>
              <a:ea typeface="宋体" panose="02010600030101010101" pitchFamily="2" charset="-122"/>
              <a:cs typeface="黑体" panose="02010609060101010101" charset="-122"/>
            </a:endParaRPr>
          </a:p>
          <a:p>
            <a:pPr marL="0" indent="0" algn="l" fontAlgn="auto">
              <a:lnSpc>
                <a:spcPct val="150000"/>
              </a:lnSpc>
            </a:pPr>
            <a:endParaRPr lang="zh-CN" altLang="en-US" sz="2000" dirty="0">
              <a:latin typeface="宋体" panose="02010600030101010101" pitchFamily="2" charset="-122"/>
              <a:ea typeface="宋体" panose="02010600030101010101" pitchFamily="2" charset="-122"/>
              <a:cs typeface="黑体" panose="02010609060101010101" charset="-122"/>
              <a:sym typeface="+mn-ea"/>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 name="任意多边形: 形状 197"/>
          <p:cNvSpPr/>
          <p:nvPr/>
        </p:nvSpPr>
        <p:spPr>
          <a:xfrm>
            <a:off x="0" y="0"/>
            <a:ext cx="12192000" cy="6858000"/>
          </a:xfrm>
          <a:custGeom>
            <a:avLst/>
            <a:gdLst>
              <a:gd name="connsiteX0" fmla="*/ 0 w 5122714"/>
              <a:gd name="connsiteY0" fmla="*/ 0 h 6858000"/>
              <a:gd name="connsiteX1" fmla="*/ 5122714 w 5122714"/>
              <a:gd name="connsiteY1" fmla="*/ 0 h 6858000"/>
              <a:gd name="connsiteX2" fmla="*/ 5122714 w 5122714"/>
              <a:gd name="connsiteY2" fmla="*/ 6858000 h 6858000"/>
              <a:gd name="connsiteX3" fmla="*/ 0 w 512271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5122714" h="6858000">
                <a:moveTo>
                  <a:pt x="0" y="0"/>
                </a:moveTo>
                <a:lnTo>
                  <a:pt x="5122714" y="0"/>
                </a:lnTo>
                <a:lnTo>
                  <a:pt x="5122714" y="6858000"/>
                </a:lnTo>
                <a:lnTo>
                  <a:pt x="0" y="6858000"/>
                </a:lnTo>
                <a:close/>
              </a:path>
            </a:pathLst>
          </a:custGeom>
          <a:gradFill flip="none" rotWithShape="1">
            <a:gsLst>
              <a:gs pos="0">
                <a:srgbClr val="0079BA">
                  <a:alpha val="91000"/>
                </a:srgbClr>
              </a:gs>
              <a:gs pos="100000">
                <a:srgbClr val="0079BA">
                  <a:alpha val="98000"/>
                </a:srgbClr>
              </a:gs>
            </a:gsLst>
            <a:path path="circle">
              <a:fillToRect l="50000" t="50000" r="50000" b="50000"/>
            </a:path>
            <a:tileRect/>
          </a:gradFill>
          <a:ln>
            <a:noFill/>
          </a:ln>
          <a:effectLst>
            <a:outerShdw blurRad="50800" dist="38100" dir="5400000" rotWithShape="0">
              <a:srgbClr val="0079BA">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gradFill flip="none" rotWithShape="1">
                <a:gsLst>
                  <a:gs pos="0">
                    <a:srgbClr val="FFFFFF"/>
                  </a:gs>
                  <a:gs pos="70000">
                    <a:srgbClr val="FFFFFF">
                      <a:alpha val="80000"/>
                    </a:srgbClr>
                  </a:gs>
                </a:gsLst>
                <a:lin ang="5400000" scaled="1"/>
                <a:tileRect/>
              </a:gradFill>
              <a:effectLst>
                <a:outerShdw blurRad="50800" dist="38100" dir="5400000" rotWithShape="0">
                  <a:srgbClr val="FFFFFF">
                    <a:lumMod val="20000"/>
                    <a:alpha val="20000"/>
                  </a:srgbClr>
                </a:outerShdw>
              </a:effectLst>
            </a:endParaRPr>
          </a:p>
        </p:txBody>
      </p:sp>
      <p:grpSp>
        <p:nvGrpSpPr>
          <p:cNvPr id="4" name="组合 3"/>
          <p:cNvGrpSpPr/>
          <p:nvPr/>
        </p:nvGrpSpPr>
        <p:grpSpPr>
          <a:xfrm flipV="1">
            <a:off x="0" y="4524624"/>
            <a:ext cx="12192000" cy="2333376"/>
            <a:chOff x="104998" y="5610930"/>
            <a:chExt cx="12192000" cy="2333376"/>
          </a:xfrm>
        </p:grpSpPr>
        <p:pic>
          <p:nvPicPr>
            <p:cNvPr id="214" name="图片 213"/>
            <p:cNvPicPr>
              <a:picLocks noChangeAspect="1"/>
            </p:cNvPicPr>
            <p:nvPr/>
          </p:nvPicPr>
          <p:blipFill>
            <a:blip r:embed="rId1"/>
            <a:srcRect t="41477" r="44381"/>
            <a:stretch>
              <a:fillRect/>
            </a:stretch>
          </p:blipFill>
          <p:spPr>
            <a:xfrm>
              <a:off x="7224355" y="5610930"/>
              <a:ext cx="5072643" cy="2333376"/>
            </a:xfrm>
            <a:custGeom>
              <a:avLst/>
              <a:gdLst>
                <a:gd name="connsiteX0" fmla="*/ 0 w 5072643"/>
                <a:gd name="connsiteY0" fmla="*/ 0 h 2333376"/>
                <a:gd name="connsiteX1" fmla="*/ 5072643 w 5072643"/>
                <a:gd name="connsiteY1" fmla="*/ 0 h 2333376"/>
                <a:gd name="connsiteX2" fmla="*/ 5072643 w 5072643"/>
                <a:gd name="connsiteY2" fmla="*/ 2333376 h 2333376"/>
                <a:gd name="connsiteX3" fmla="*/ 0 w 5072643"/>
                <a:gd name="connsiteY3" fmla="*/ 2333376 h 2333376"/>
              </a:gdLst>
              <a:ahLst/>
              <a:cxnLst>
                <a:cxn ang="0">
                  <a:pos x="connsiteX0" y="connsiteY0"/>
                </a:cxn>
                <a:cxn ang="0">
                  <a:pos x="connsiteX1" y="connsiteY1"/>
                </a:cxn>
                <a:cxn ang="0">
                  <a:pos x="connsiteX2" y="connsiteY2"/>
                </a:cxn>
                <a:cxn ang="0">
                  <a:pos x="connsiteX3" y="connsiteY3"/>
                </a:cxn>
              </a:cxnLst>
              <a:rect l="l" t="t" r="r" b="b"/>
              <a:pathLst>
                <a:path w="5072643" h="2333376">
                  <a:moveTo>
                    <a:pt x="0" y="0"/>
                  </a:moveTo>
                  <a:lnTo>
                    <a:pt x="5072643" y="0"/>
                  </a:lnTo>
                  <a:lnTo>
                    <a:pt x="5072643" y="2333376"/>
                  </a:lnTo>
                  <a:lnTo>
                    <a:pt x="0" y="2333376"/>
                  </a:lnTo>
                  <a:close/>
                </a:path>
              </a:pathLst>
            </a:custGeom>
          </p:spPr>
        </p:pic>
        <p:pic>
          <p:nvPicPr>
            <p:cNvPr id="215" name="图片 214"/>
            <p:cNvPicPr>
              <a:picLocks noChangeAspect="1"/>
            </p:cNvPicPr>
            <p:nvPr/>
          </p:nvPicPr>
          <p:blipFill>
            <a:blip r:embed="rId2"/>
            <a:srcRect l="3257" t="44200"/>
            <a:stretch>
              <a:fillRect/>
            </a:stretch>
          </p:blipFill>
          <p:spPr>
            <a:xfrm>
              <a:off x="104998" y="5610930"/>
              <a:ext cx="7118827" cy="1894852"/>
            </a:xfrm>
            <a:custGeom>
              <a:avLst/>
              <a:gdLst>
                <a:gd name="connsiteX0" fmla="*/ 0 w 7118827"/>
                <a:gd name="connsiteY0" fmla="*/ 0 h 1894852"/>
                <a:gd name="connsiteX1" fmla="*/ 7118827 w 7118827"/>
                <a:gd name="connsiteY1" fmla="*/ 0 h 1894852"/>
                <a:gd name="connsiteX2" fmla="*/ 7118827 w 7118827"/>
                <a:gd name="connsiteY2" fmla="*/ 1894852 h 1894852"/>
                <a:gd name="connsiteX3" fmla="*/ 0 w 7118827"/>
                <a:gd name="connsiteY3" fmla="*/ 1894852 h 1894852"/>
              </a:gdLst>
              <a:ahLst/>
              <a:cxnLst>
                <a:cxn ang="0">
                  <a:pos x="connsiteX0" y="connsiteY0"/>
                </a:cxn>
                <a:cxn ang="0">
                  <a:pos x="connsiteX1" y="connsiteY1"/>
                </a:cxn>
                <a:cxn ang="0">
                  <a:pos x="connsiteX2" y="connsiteY2"/>
                </a:cxn>
                <a:cxn ang="0">
                  <a:pos x="connsiteX3" y="connsiteY3"/>
                </a:cxn>
              </a:cxnLst>
              <a:rect l="l" t="t" r="r" b="b"/>
              <a:pathLst>
                <a:path w="7118827" h="1894852">
                  <a:moveTo>
                    <a:pt x="0" y="0"/>
                  </a:moveTo>
                  <a:lnTo>
                    <a:pt x="7118827" y="0"/>
                  </a:lnTo>
                  <a:lnTo>
                    <a:pt x="7118827" y="1894852"/>
                  </a:lnTo>
                  <a:lnTo>
                    <a:pt x="0" y="1894852"/>
                  </a:lnTo>
                  <a:close/>
                </a:path>
              </a:pathLst>
            </a:custGeom>
          </p:spPr>
        </p:pic>
      </p:grpSp>
      <p:sp>
        <p:nvSpPr>
          <p:cNvPr id="3" name="文本框 2"/>
          <p:cNvSpPr txBox="1"/>
          <p:nvPr/>
        </p:nvSpPr>
        <p:spPr>
          <a:xfrm>
            <a:off x="632211" y="-1195343"/>
            <a:ext cx="3996607" cy="9248686"/>
          </a:xfrm>
          <a:prstGeom prst="rect">
            <a:avLst/>
          </a:prstGeom>
          <a:noFill/>
        </p:spPr>
        <p:txBody>
          <a:bodyPr wrap="none" rtlCol="0">
            <a:spAutoFit/>
          </a:bodyPr>
          <a:lstStyle/>
          <a:p>
            <a:pPr algn="ctr"/>
            <a:r>
              <a:rPr lang="en-US" altLang="zh-CN" sz="59500" dirty="0">
                <a:ln>
                  <a:solidFill>
                    <a:schemeClr val="bg1">
                      <a:alpha val="58000"/>
                    </a:schemeClr>
                  </a:solidFill>
                </a:ln>
                <a:blipFill>
                  <a:blip r:embed="rId3">
                    <a:alphaModFix amt="99000"/>
                  </a:blip>
                  <a:tile tx="0" ty="0" sx="100000" sy="100000" flip="none" algn="tl"/>
                </a:blipFill>
                <a:latin typeface="Impact" panose="020B0806030902050204" pitchFamily="34" charset="0"/>
                <a:ea typeface="OPPOSans B" panose="00020600040101010101" pitchFamily="18" charset="-122"/>
                <a:cs typeface="OPPOSans B" panose="00020600040101010101" pitchFamily="18" charset="-122"/>
              </a:rPr>
              <a:t>4</a:t>
            </a:r>
            <a:endParaRPr lang="zh-CN" altLang="en-US" sz="59500" dirty="0">
              <a:ln>
                <a:solidFill>
                  <a:schemeClr val="bg1">
                    <a:alpha val="58000"/>
                  </a:schemeClr>
                </a:solidFill>
              </a:ln>
              <a:blipFill>
                <a:blip r:embed="rId3">
                  <a:alphaModFix amt="99000"/>
                </a:blip>
                <a:tile tx="0" ty="0" sx="100000" sy="100000" flip="none" algn="tl"/>
              </a:blipFill>
              <a:latin typeface="Impact" panose="020B0806030902050204" pitchFamily="34" charset="0"/>
              <a:ea typeface="OPPOSans B" panose="00020600040101010101" pitchFamily="18" charset="-122"/>
              <a:cs typeface="OPPOSans B" panose="00020600040101010101" pitchFamily="18" charset="-122"/>
            </a:endParaRPr>
          </a:p>
        </p:txBody>
      </p:sp>
      <p:sp>
        <p:nvSpPr>
          <p:cNvPr id="5" name="文本框 4"/>
          <p:cNvSpPr txBox="1"/>
          <p:nvPr/>
        </p:nvSpPr>
        <p:spPr>
          <a:xfrm>
            <a:off x="4880124" y="2142185"/>
            <a:ext cx="4801314" cy="1015663"/>
          </a:xfrm>
          <a:prstGeom prst="rect">
            <a:avLst/>
          </a:prstGeom>
          <a:noFill/>
        </p:spPr>
        <p:txBody>
          <a:bodyPr wrap="none" rtlCol="0">
            <a:spAutoFit/>
          </a:bodyPr>
          <a:lstStyle/>
          <a:p>
            <a:r>
              <a:rPr lang="zh-CN" altLang="en-US" sz="6000"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cs typeface="阿里巴巴普惠体 B" panose="00020600040101010101" pitchFamily="18" charset="-122"/>
              </a:rPr>
              <a:t>预防电信诈骗</a:t>
            </a:r>
            <a:endParaRPr lang="zh-CN" altLang="en-US" sz="6000"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cs typeface="阿里巴巴普惠体 B" panose="00020600040101010101" pitchFamily="18" charset="-122"/>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1-2-1"/>
          <p:cNvPicPr>
            <a:picLocks noChangeAspect="1" noChangeArrowheads="1"/>
          </p:cNvPicPr>
          <p:nvPr/>
        </p:nvPicPr>
        <p:blipFill>
          <a:blip r:embed="rId1">
            <a:duotone>
              <a:schemeClr val="accent5">
                <a:shade val="45000"/>
                <a:satMod val="135000"/>
              </a:schemeClr>
              <a:prstClr val="white"/>
            </a:duotone>
            <a:extLst>
              <a:ext uri="{28A0092B-C50C-407E-A947-70E740481C1C}">
                <a14:useLocalDpi xmlns:a14="http://schemas.microsoft.com/office/drawing/2010/main" val="0"/>
              </a:ext>
            </a:extLst>
          </a:blip>
          <a:srcRect r="21518"/>
          <a:stretch>
            <a:fillRect/>
          </a:stretch>
        </p:blipFill>
        <p:spPr bwMode="auto">
          <a:xfrm>
            <a:off x="4865571" y="0"/>
            <a:ext cx="7326429" cy="904346"/>
          </a:xfrm>
          <a:custGeom>
            <a:avLst/>
            <a:gdLst>
              <a:gd name="connsiteX0" fmla="*/ 0 w 7326429"/>
              <a:gd name="connsiteY0" fmla="*/ 0 h 904346"/>
              <a:gd name="connsiteX1" fmla="*/ 7326429 w 7326429"/>
              <a:gd name="connsiteY1" fmla="*/ 0 h 904346"/>
              <a:gd name="connsiteX2" fmla="*/ 7326429 w 7326429"/>
              <a:gd name="connsiteY2" fmla="*/ 454025 h 904346"/>
              <a:gd name="connsiteX3" fmla="*/ 6963906 w 7326429"/>
              <a:gd name="connsiteY3" fmla="*/ 898826 h 904346"/>
              <a:gd name="connsiteX4" fmla="*/ 6909147 w 7326429"/>
              <a:gd name="connsiteY4" fmla="*/ 904346 h 904346"/>
              <a:gd name="connsiteX5" fmla="*/ 0 w 7326429"/>
              <a:gd name="connsiteY5" fmla="*/ 904346 h 904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26429" h="904346">
                <a:moveTo>
                  <a:pt x="0" y="0"/>
                </a:moveTo>
                <a:lnTo>
                  <a:pt x="7326429" y="0"/>
                </a:lnTo>
                <a:lnTo>
                  <a:pt x="7326429" y="454025"/>
                </a:lnTo>
                <a:cubicBezTo>
                  <a:pt x="7326429" y="673432"/>
                  <a:pt x="7170797" y="856490"/>
                  <a:pt x="6963906" y="898826"/>
                </a:cubicBezTo>
                <a:lnTo>
                  <a:pt x="6909147" y="904346"/>
                </a:lnTo>
                <a:lnTo>
                  <a:pt x="0" y="904346"/>
                </a:lnTo>
                <a:close/>
              </a:path>
            </a:pathLst>
          </a:custGeom>
          <a:noFill/>
          <a:effectLst/>
          <a:extLst>
            <a:ext uri="{909E8E84-426E-40DD-AFC4-6F175D3DCCD1}">
              <a14:hiddenFill xmlns:a14="http://schemas.microsoft.com/office/drawing/2010/main">
                <a:solidFill>
                  <a:srgbClr val="FFFFFF"/>
                </a:solidFill>
              </a14:hiddenFill>
            </a:ext>
          </a:extLst>
        </p:spPr>
      </p:pic>
      <p:sp>
        <p:nvSpPr>
          <p:cNvPr id="17" name="1-2-2"/>
          <p:cNvSpPr/>
          <p:nvPr/>
        </p:nvSpPr>
        <p:spPr>
          <a:xfrm flipV="1">
            <a:off x="-1523" y="0"/>
            <a:ext cx="12155486" cy="908050"/>
          </a:xfrm>
          <a:prstGeom prst="round1Rect">
            <a:avLst>
              <a:gd name="adj" fmla="val 50000"/>
            </a:avLst>
          </a:prstGeom>
          <a:gradFill flip="none" rotWithShape="1">
            <a:gsLst>
              <a:gs pos="33000">
                <a:srgbClr val="0079BA">
                  <a:alpha val="84000"/>
                </a:srgbClr>
              </a:gs>
              <a:gs pos="0">
                <a:srgbClr val="00BFE8">
                  <a:alpha val="0"/>
                </a:srgbClr>
              </a:gs>
              <a:gs pos="91000">
                <a:srgbClr val="0079BA"/>
              </a:gs>
            </a:gsLst>
            <a:lin ang="108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dirty="0">
              <a:gradFill flip="none" rotWithShape="1">
                <a:gsLst>
                  <a:gs pos="0">
                    <a:srgbClr val="FFFFFF"/>
                  </a:gs>
                  <a:gs pos="70000">
                    <a:srgbClr val="FFFFFF">
                      <a:alpha val="80000"/>
                    </a:srgbClr>
                  </a:gs>
                </a:gsLst>
                <a:lin ang="5400000" scaled="1"/>
                <a:tileRect/>
              </a:gradFill>
              <a:effectLst>
                <a:outerShdw blurRad="50800" dist="38100" dir="5400000" rotWithShape="0">
                  <a:srgbClr val="FFFFFF">
                    <a:lumMod val="20000"/>
                    <a:alpha val="20000"/>
                  </a:srgbClr>
                </a:outerShdw>
              </a:effectLst>
            </a:endParaRPr>
          </a:p>
        </p:txBody>
      </p:sp>
      <p:sp>
        <p:nvSpPr>
          <p:cNvPr id="21" name="1-3"/>
          <p:cNvSpPr txBox="1"/>
          <p:nvPr/>
        </p:nvSpPr>
        <p:spPr>
          <a:xfrm>
            <a:off x="963934" y="267345"/>
            <a:ext cx="4493539" cy="523220"/>
          </a:xfrm>
          <a:prstGeom prst="rect">
            <a:avLst/>
          </a:prstGeom>
          <a:noFill/>
        </p:spPr>
        <p:txBody>
          <a:bodyPr wrap="none" rtlCol="0">
            <a:spAutoFit/>
          </a:bodyPr>
          <a:lstStyle>
            <a:defPPr>
              <a:defRPr lang="zh-CN"/>
            </a:defPPr>
            <a:lvl1pPr marR="0" lvl="0" indent="0" algn="ctr" fontAlgn="auto">
              <a:lnSpc>
                <a:spcPct val="100000"/>
              </a:lnSpc>
              <a:spcBef>
                <a:spcPts val="0"/>
              </a:spcBef>
              <a:spcAft>
                <a:spcPts val="0"/>
              </a:spcAft>
              <a:buClrTx/>
              <a:buSzTx/>
              <a:buFontTx/>
              <a:buNone/>
              <a:defRPr kumimoji="0" sz="6000" b="0" i="0" u="none" strike="noStrike" cap="none" spc="0" normalizeH="0" baseline="0">
                <a:ln>
                  <a:noFill/>
                </a:ln>
                <a:solidFill>
                  <a:srgbClr val="2C1F17"/>
                </a:solidFill>
                <a:effectLst/>
                <a:uLnTx/>
                <a:uFillTx/>
                <a:latin typeface="思源黑体 CN Bold" panose="020B0800000000000000" charset="-122"/>
                <a:ea typeface="思源黑体 CN Bold" panose="020B0800000000000000" charset="-122"/>
              </a:defRPr>
            </a:lvl1pPr>
          </a:lstStyle>
          <a:p>
            <a:r>
              <a:rPr lang="zh-CN" altLang="en-US" sz="2800"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rPr>
              <a:t>提高防范电信诈骗安全意识</a:t>
            </a:r>
            <a:endParaRPr lang="zh-CN" altLang="en-US" sz="2800"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endParaRPr>
          </a:p>
        </p:txBody>
      </p:sp>
      <p:sp>
        <p:nvSpPr>
          <p:cNvPr id="22" name="1-7"/>
          <p:cNvSpPr/>
          <p:nvPr/>
        </p:nvSpPr>
        <p:spPr>
          <a:xfrm>
            <a:off x="372767" y="228673"/>
            <a:ext cx="578438" cy="578438"/>
          </a:xfrm>
          <a:prstGeom prst="ellipse">
            <a:avLst/>
          </a:prstGeom>
          <a:gradFill flip="none" rotWithShape="1">
            <a:gsLst>
              <a:gs pos="0">
                <a:schemeClr val="accent5">
                  <a:lumMod val="20000"/>
                  <a:lumOff val="80000"/>
                </a:schemeClr>
              </a:gs>
              <a:gs pos="70000">
                <a:srgbClr val="FFFFFF"/>
              </a:gs>
            </a:gsLst>
            <a:lin ang="5400000" scaled="1"/>
            <a:tileRect/>
          </a:gradFill>
          <a:ln>
            <a:noFill/>
          </a:ln>
          <a:effectLst>
            <a:outerShdw blurRad="50800" dist="38100" dir="5400000" rotWithShape="0">
              <a:srgbClr val="FFFFFF">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gradFill flip="none" rotWithShape="1">
                <a:gsLst>
                  <a:gs pos="0">
                    <a:srgbClr val="FFFFFF"/>
                  </a:gs>
                  <a:gs pos="70000">
                    <a:srgbClr val="FFFFFF">
                      <a:alpha val="80000"/>
                    </a:srgbClr>
                  </a:gs>
                </a:gsLst>
                <a:lin ang="5400000" scaled="1"/>
                <a:tileRect/>
              </a:gradFill>
              <a:effectLst>
                <a:outerShdw blurRad="50800" dist="38100" dir="5400000" rotWithShape="0">
                  <a:srgbClr val="FFFFFF">
                    <a:lumMod val="20000"/>
                    <a:alpha val="20000"/>
                  </a:srgbClr>
                </a:outerShdw>
              </a:effectLst>
            </a:endParaRPr>
          </a:p>
        </p:txBody>
      </p:sp>
      <p:sp>
        <p:nvSpPr>
          <p:cNvPr id="23" name="1-8"/>
          <p:cNvSpPr txBox="1"/>
          <p:nvPr/>
        </p:nvSpPr>
        <p:spPr>
          <a:xfrm>
            <a:off x="467013" y="256282"/>
            <a:ext cx="402675" cy="523220"/>
          </a:xfrm>
          <a:prstGeom prst="rect">
            <a:avLst/>
          </a:prstGeom>
          <a:noFill/>
        </p:spPr>
        <p:txBody>
          <a:bodyPr wrap="none" rtlCol="0">
            <a:spAutoFit/>
          </a:bodyPr>
          <a:lstStyle>
            <a:defPPr>
              <a:defRPr lang="zh-CN"/>
            </a:defPPr>
            <a:lvl1pPr marR="0" lvl="0" indent="0" algn="ctr" fontAlgn="auto">
              <a:lnSpc>
                <a:spcPct val="100000"/>
              </a:lnSpc>
              <a:spcBef>
                <a:spcPts val="0"/>
              </a:spcBef>
              <a:spcAft>
                <a:spcPts val="0"/>
              </a:spcAft>
              <a:buClrTx/>
              <a:buSzTx/>
              <a:buFontTx/>
              <a:buNone/>
              <a:defRPr kumimoji="0" sz="6000" b="0" i="0" u="none" strike="noStrike" cap="none" spc="0" normalizeH="0" baseline="0">
                <a:ln>
                  <a:noFill/>
                </a:ln>
                <a:solidFill>
                  <a:srgbClr val="2C1F17"/>
                </a:solidFill>
                <a:effectLst/>
                <a:uLnTx/>
                <a:uFillTx/>
                <a:latin typeface="思源黑体 CN Bold" panose="020B0800000000000000" charset="-122"/>
                <a:ea typeface="思源黑体 CN Bold" panose="020B0800000000000000" charset="-122"/>
              </a:defRPr>
            </a:lvl1pPr>
          </a:lstStyle>
          <a:p>
            <a:r>
              <a:rPr lang="en-US" altLang="zh-CN" sz="2800" dirty="0">
                <a:solidFill>
                  <a:srgbClr val="0079BA"/>
                </a:soli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rPr>
              <a:t>1</a:t>
            </a:r>
            <a:endParaRPr lang="zh-CN" altLang="en-US" sz="2800" dirty="0">
              <a:solidFill>
                <a:srgbClr val="0079BA"/>
              </a:soli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endParaRPr>
          </a:p>
        </p:txBody>
      </p:sp>
      <p:sp>
        <p:nvSpPr>
          <p:cNvPr id="14" name="Oval 5"/>
          <p:cNvSpPr>
            <a:spLocks noChangeArrowheads="1"/>
          </p:cNvSpPr>
          <p:nvPr/>
        </p:nvSpPr>
        <p:spPr bwMode="auto">
          <a:xfrm>
            <a:off x="5432425" y="5699760"/>
            <a:ext cx="911225" cy="909638"/>
          </a:xfrm>
          <a:prstGeom prst="ellipse">
            <a:avLst/>
          </a:prstGeom>
          <a:solidFill>
            <a:srgbClr val="7CB0C8"/>
          </a:solidFill>
          <a:ln>
            <a:noFill/>
          </a:ln>
        </p:spPr>
        <p:txBody>
          <a:bodyPr anchor="ctr"/>
          <a:lstStyle/>
          <a:p>
            <a:pPr algn="ctr" fontAlgn="auto">
              <a:spcBef>
                <a:spcPts val="0"/>
              </a:spcBef>
              <a:spcAft>
                <a:spcPts val="0"/>
              </a:spcAft>
              <a:defRPr/>
            </a:pPr>
            <a:r>
              <a:rPr lang="zh-CN" altLang="en-US" sz="1400" b="1" dirty="0">
                <a:solidFill>
                  <a:srgbClr val="FFFFFF"/>
                </a:solidFill>
                <a:latin typeface="宋体" panose="02010600030101010101" pitchFamily="2" charset="-122"/>
                <a:ea typeface="宋体" panose="02010600030101010101" pitchFamily="2" charset="-122"/>
              </a:rPr>
              <a:t>特别注意</a:t>
            </a:r>
            <a:endParaRPr lang="zh-CN" altLang="en-US" sz="1400" b="1" dirty="0">
              <a:solidFill>
                <a:srgbClr val="FFFFFF"/>
              </a:solidFill>
              <a:latin typeface="宋体" panose="02010600030101010101" pitchFamily="2" charset="-122"/>
              <a:ea typeface="宋体" panose="02010600030101010101" pitchFamily="2" charset="-122"/>
            </a:endParaRPr>
          </a:p>
        </p:txBody>
      </p:sp>
      <p:sp>
        <p:nvSpPr>
          <p:cNvPr id="15" name="Freeform 6"/>
          <p:cNvSpPr/>
          <p:nvPr/>
        </p:nvSpPr>
        <p:spPr bwMode="auto">
          <a:xfrm>
            <a:off x="4618038" y="2683510"/>
            <a:ext cx="971550" cy="1185863"/>
          </a:xfrm>
          <a:custGeom>
            <a:avLst/>
            <a:gdLst>
              <a:gd name="T0" fmla="*/ 597646 w 647"/>
              <a:gd name="T1" fmla="*/ 0 h 791"/>
              <a:gd name="T2" fmla="*/ 0 w 647"/>
              <a:gd name="T3" fmla="*/ 848544 h 791"/>
              <a:gd name="T4" fmla="*/ 360389 w 647"/>
              <a:gd name="T5" fmla="*/ 1185862 h 791"/>
              <a:gd name="T6" fmla="*/ 971550 w 647"/>
              <a:gd name="T7" fmla="*/ 556201 h 791"/>
              <a:gd name="T8" fmla="*/ 597646 w 647"/>
              <a:gd name="T9" fmla="*/ 0 h 791"/>
              <a:gd name="T10" fmla="*/ 0 60000 65536"/>
              <a:gd name="T11" fmla="*/ 0 60000 65536"/>
              <a:gd name="T12" fmla="*/ 0 60000 65536"/>
              <a:gd name="T13" fmla="*/ 0 60000 65536"/>
              <a:gd name="T14" fmla="*/ 0 60000 65536"/>
              <a:gd name="T15" fmla="*/ 0 w 647"/>
              <a:gd name="T16" fmla="*/ 0 h 791"/>
              <a:gd name="T17" fmla="*/ 647 w 647"/>
              <a:gd name="T18" fmla="*/ 791 h 791"/>
            </a:gdLst>
            <a:ahLst/>
            <a:cxnLst>
              <a:cxn ang="T10">
                <a:pos x="T0" y="T1"/>
              </a:cxn>
              <a:cxn ang="T11">
                <a:pos x="T2" y="T3"/>
              </a:cxn>
              <a:cxn ang="T12">
                <a:pos x="T4" y="T5"/>
              </a:cxn>
              <a:cxn ang="T13">
                <a:pos x="T6" y="T7"/>
              </a:cxn>
              <a:cxn ang="T14">
                <a:pos x="T8" y="T9"/>
              </a:cxn>
            </a:cxnLst>
            <a:rect l="T15" t="T16" r="T17" b="T18"/>
            <a:pathLst>
              <a:path w="647" h="791">
                <a:moveTo>
                  <a:pt x="398" y="0"/>
                </a:moveTo>
                <a:cubicBezTo>
                  <a:pt x="164" y="126"/>
                  <a:pt x="0" y="338"/>
                  <a:pt x="0" y="566"/>
                </a:cubicBezTo>
                <a:cubicBezTo>
                  <a:pt x="0" y="714"/>
                  <a:pt x="111" y="791"/>
                  <a:pt x="240" y="791"/>
                </a:cubicBezTo>
                <a:cubicBezTo>
                  <a:pt x="515" y="791"/>
                  <a:pt x="471" y="505"/>
                  <a:pt x="647" y="371"/>
                </a:cubicBezTo>
                <a:cubicBezTo>
                  <a:pt x="618" y="243"/>
                  <a:pt x="540" y="99"/>
                  <a:pt x="398" y="0"/>
                </a:cubicBezTo>
                <a:close/>
              </a:path>
            </a:pathLst>
          </a:custGeom>
          <a:solidFill>
            <a:srgbClr val="595959"/>
          </a:solidFill>
          <a:ln>
            <a:noFill/>
          </a:ln>
        </p:spPr>
        <p:txBody>
          <a:bodyPr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r>
              <a:rPr lang="zh-CN" altLang="en-US" sz="1600" b="1" dirty="0">
                <a:solidFill>
                  <a:srgbClr val="FFFFFF"/>
                </a:solidFill>
                <a:latin typeface="宋体" panose="02010600030101010101" pitchFamily="2" charset="-122"/>
                <a:ea typeface="宋体" panose="02010600030101010101" pitchFamily="2" charset="-122"/>
              </a:rPr>
              <a:t>保护隐私</a:t>
            </a:r>
            <a:endParaRPr lang="zh-CN" altLang="en-US" sz="1600" b="1" dirty="0">
              <a:solidFill>
                <a:srgbClr val="FFFFFF"/>
              </a:solidFill>
              <a:latin typeface="宋体" panose="02010600030101010101" pitchFamily="2" charset="-122"/>
              <a:ea typeface="宋体" panose="02010600030101010101" pitchFamily="2" charset="-122"/>
            </a:endParaRPr>
          </a:p>
        </p:txBody>
      </p:sp>
      <p:sp>
        <p:nvSpPr>
          <p:cNvPr id="18" name="Freeform 7"/>
          <p:cNvSpPr/>
          <p:nvPr/>
        </p:nvSpPr>
        <p:spPr bwMode="auto">
          <a:xfrm>
            <a:off x="5976938" y="3677285"/>
            <a:ext cx="1344612" cy="963613"/>
          </a:xfrm>
          <a:custGeom>
            <a:avLst/>
            <a:gdLst>
              <a:gd name="T0" fmla="*/ 896 w 896"/>
              <a:gd name="T1" fmla="*/ 0 h 642"/>
              <a:gd name="T2" fmla="*/ 327 w 896"/>
              <a:gd name="T3" fmla="*/ 29 h 642"/>
              <a:gd name="T4" fmla="*/ 0 w 896"/>
              <a:gd name="T5" fmla="*/ 390 h 642"/>
              <a:gd name="T6" fmla="*/ 409 w 896"/>
              <a:gd name="T7" fmla="*/ 642 h 642"/>
              <a:gd name="T8" fmla="*/ 896 w 896"/>
              <a:gd name="T9" fmla="*/ 0 h 642"/>
            </a:gdLst>
            <a:ahLst/>
            <a:cxnLst>
              <a:cxn ang="0">
                <a:pos x="T0" y="T1"/>
              </a:cxn>
              <a:cxn ang="0">
                <a:pos x="T2" y="T3"/>
              </a:cxn>
              <a:cxn ang="0">
                <a:pos x="T4" y="T5"/>
              </a:cxn>
              <a:cxn ang="0">
                <a:pos x="T6" y="T7"/>
              </a:cxn>
              <a:cxn ang="0">
                <a:pos x="T8" y="T9"/>
              </a:cxn>
            </a:cxnLst>
            <a:rect l="0" t="0" r="r" b="b"/>
            <a:pathLst>
              <a:path w="896" h="642">
                <a:moveTo>
                  <a:pt x="896" y="0"/>
                </a:moveTo>
                <a:cubicBezTo>
                  <a:pt x="691" y="58"/>
                  <a:pt x="493" y="58"/>
                  <a:pt x="327" y="29"/>
                </a:cubicBezTo>
                <a:cubicBezTo>
                  <a:pt x="291" y="175"/>
                  <a:pt x="144" y="278"/>
                  <a:pt x="0" y="390"/>
                </a:cubicBezTo>
                <a:cubicBezTo>
                  <a:pt x="71" y="495"/>
                  <a:pt x="200" y="607"/>
                  <a:pt x="409" y="642"/>
                </a:cubicBezTo>
                <a:cubicBezTo>
                  <a:pt x="605" y="502"/>
                  <a:pt x="875" y="319"/>
                  <a:pt x="896" y="0"/>
                </a:cubicBezTo>
                <a:close/>
              </a:path>
            </a:pathLst>
          </a:custGeom>
          <a:solidFill>
            <a:srgbClr val="7CB0C8"/>
          </a:solidFill>
          <a:ln>
            <a:noFill/>
          </a:ln>
        </p:spPr>
        <p:txBody>
          <a:bodyPr anchor="ctr"/>
          <a:lstStyle/>
          <a:p>
            <a:pPr algn="ctr" fontAlgn="auto">
              <a:spcBef>
                <a:spcPts val="0"/>
              </a:spcBef>
              <a:spcAft>
                <a:spcPts val="0"/>
              </a:spcAft>
              <a:defRPr/>
            </a:pPr>
            <a:r>
              <a:rPr lang="zh-CN" altLang="en-US" sz="1400" b="1" dirty="0">
                <a:solidFill>
                  <a:srgbClr val="FFFFFF"/>
                </a:solidFill>
                <a:latin typeface="宋体" panose="02010600030101010101" pitchFamily="2" charset="-122"/>
                <a:ea typeface="宋体" panose="02010600030101010101" pitchFamily="2" charset="-122"/>
              </a:rPr>
              <a:t>拒绝校园贷</a:t>
            </a:r>
            <a:endParaRPr lang="zh-CN" altLang="en-US" sz="1400" b="1" dirty="0">
              <a:solidFill>
                <a:srgbClr val="FFFFFF"/>
              </a:solidFill>
              <a:latin typeface="宋体" panose="02010600030101010101" pitchFamily="2" charset="-122"/>
              <a:ea typeface="宋体" panose="02010600030101010101" pitchFamily="2" charset="-122"/>
            </a:endParaRPr>
          </a:p>
        </p:txBody>
      </p:sp>
      <p:sp>
        <p:nvSpPr>
          <p:cNvPr id="19" name="Freeform 8"/>
          <p:cNvSpPr/>
          <p:nvPr/>
        </p:nvSpPr>
        <p:spPr bwMode="auto">
          <a:xfrm>
            <a:off x="5214938" y="2505710"/>
            <a:ext cx="1319212" cy="733425"/>
          </a:xfrm>
          <a:custGeom>
            <a:avLst/>
            <a:gdLst>
              <a:gd name="T0" fmla="*/ 1319213 w 879"/>
              <a:gd name="T1" fmla="*/ 91491 h 489"/>
              <a:gd name="T2" fmla="*/ 700879 w 879"/>
              <a:gd name="T3" fmla="*/ 0 h 489"/>
              <a:gd name="T4" fmla="*/ 0 w 879"/>
              <a:gd name="T5" fmla="*/ 176982 h 489"/>
              <a:gd name="T6" fmla="*/ 373702 w 879"/>
              <a:gd name="T7" fmla="*/ 733425 h 489"/>
              <a:gd name="T8" fmla="*/ 733897 w 879"/>
              <a:gd name="T9" fmla="*/ 631435 h 489"/>
              <a:gd name="T10" fmla="*/ 1023553 w 879"/>
              <a:gd name="T11" fmla="*/ 691429 h 489"/>
              <a:gd name="T12" fmla="*/ 1319213 w 879"/>
              <a:gd name="T13" fmla="*/ 91491 h 489"/>
              <a:gd name="T14" fmla="*/ 0 60000 65536"/>
              <a:gd name="T15" fmla="*/ 0 60000 65536"/>
              <a:gd name="T16" fmla="*/ 0 60000 65536"/>
              <a:gd name="T17" fmla="*/ 0 60000 65536"/>
              <a:gd name="T18" fmla="*/ 0 60000 65536"/>
              <a:gd name="T19" fmla="*/ 0 60000 65536"/>
              <a:gd name="T20" fmla="*/ 0 60000 65536"/>
              <a:gd name="T21" fmla="*/ 0 w 879"/>
              <a:gd name="T22" fmla="*/ 0 h 489"/>
              <a:gd name="T23" fmla="*/ 879 w 879"/>
              <a:gd name="T24" fmla="*/ 489 h 48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79" h="489">
                <a:moveTo>
                  <a:pt x="879" y="61"/>
                </a:moveTo>
                <a:cubicBezTo>
                  <a:pt x="751" y="20"/>
                  <a:pt x="609" y="0"/>
                  <a:pt x="467" y="0"/>
                </a:cubicBezTo>
                <a:cubicBezTo>
                  <a:pt x="300" y="0"/>
                  <a:pt x="138" y="44"/>
                  <a:pt x="0" y="118"/>
                </a:cubicBezTo>
                <a:cubicBezTo>
                  <a:pt x="142" y="217"/>
                  <a:pt x="220" y="361"/>
                  <a:pt x="249" y="489"/>
                </a:cubicBezTo>
                <a:cubicBezTo>
                  <a:pt x="303" y="448"/>
                  <a:pt x="378" y="421"/>
                  <a:pt x="489" y="421"/>
                </a:cubicBezTo>
                <a:cubicBezTo>
                  <a:pt x="564" y="421"/>
                  <a:pt x="629" y="435"/>
                  <a:pt x="682" y="461"/>
                </a:cubicBezTo>
                <a:cubicBezTo>
                  <a:pt x="807" y="342"/>
                  <a:pt x="862" y="225"/>
                  <a:pt x="879" y="61"/>
                </a:cubicBezTo>
                <a:close/>
              </a:path>
            </a:pathLst>
          </a:custGeom>
          <a:solidFill>
            <a:srgbClr val="7CB0C8"/>
          </a:solidFill>
          <a:ln>
            <a:noFill/>
          </a:ln>
        </p:spPr>
        <p:txBody>
          <a:bodyPr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r>
              <a:rPr lang="zh-CN" altLang="en-US" sz="1600" b="1" dirty="0">
                <a:solidFill>
                  <a:srgbClr val="FFFFFF"/>
                </a:solidFill>
                <a:latin typeface="宋体" panose="02010600030101010101" pitchFamily="2" charset="-122"/>
                <a:ea typeface="宋体" panose="02010600030101010101" pitchFamily="2" charset="-122"/>
              </a:rPr>
              <a:t>警惕借钱</a:t>
            </a:r>
            <a:endParaRPr lang="zh-CN" altLang="en-US" sz="1600" b="1" dirty="0">
              <a:solidFill>
                <a:srgbClr val="FFFFFF"/>
              </a:solidFill>
              <a:latin typeface="宋体" panose="02010600030101010101" pitchFamily="2" charset="-122"/>
              <a:ea typeface="宋体" panose="02010600030101010101" pitchFamily="2" charset="-122"/>
            </a:endParaRPr>
          </a:p>
        </p:txBody>
      </p:sp>
      <p:sp>
        <p:nvSpPr>
          <p:cNvPr id="20" name="Freeform 9"/>
          <p:cNvSpPr/>
          <p:nvPr/>
        </p:nvSpPr>
        <p:spPr bwMode="auto">
          <a:xfrm>
            <a:off x="6235700" y="2597785"/>
            <a:ext cx="1085850" cy="1166813"/>
          </a:xfrm>
          <a:custGeom>
            <a:avLst/>
            <a:gdLst>
              <a:gd name="T0" fmla="*/ 722 w 724"/>
              <a:gd name="T1" fmla="*/ 720 h 778"/>
              <a:gd name="T2" fmla="*/ 724 w 724"/>
              <a:gd name="T3" fmla="*/ 678 h 778"/>
              <a:gd name="T4" fmla="*/ 197 w 724"/>
              <a:gd name="T5" fmla="*/ 0 h 778"/>
              <a:gd name="T6" fmla="*/ 0 w 724"/>
              <a:gd name="T7" fmla="*/ 400 h 778"/>
              <a:gd name="T8" fmla="*/ 162 w 724"/>
              <a:gd name="T9" fmla="*/ 678 h 778"/>
              <a:gd name="T10" fmla="*/ 153 w 724"/>
              <a:gd name="T11" fmla="*/ 749 h 778"/>
              <a:gd name="T12" fmla="*/ 722 w 724"/>
              <a:gd name="T13" fmla="*/ 720 h 778"/>
            </a:gdLst>
            <a:ahLst/>
            <a:cxnLst>
              <a:cxn ang="0">
                <a:pos x="T0" y="T1"/>
              </a:cxn>
              <a:cxn ang="0">
                <a:pos x="T2" y="T3"/>
              </a:cxn>
              <a:cxn ang="0">
                <a:pos x="T4" y="T5"/>
              </a:cxn>
              <a:cxn ang="0">
                <a:pos x="T6" y="T7"/>
              </a:cxn>
              <a:cxn ang="0">
                <a:pos x="T8" y="T9"/>
              </a:cxn>
              <a:cxn ang="0">
                <a:pos x="T10" y="T11"/>
              </a:cxn>
              <a:cxn ang="0">
                <a:pos x="T12" y="T13"/>
              </a:cxn>
            </a:cxnLst>
            <a:rect l="0" t="0" r="r" b="b"/>
            <a:pathLst>
              <a:path w="724" h="778">
                <a:moveTo>
                  <a:pt x="722" y="720"/>
                </a:moveTo>
                <a:cubicBezTo>
                  <a:pt x="723" y="706"/>
                  <a:pt x="724" y="692"/>
                  <a:pt x="724" y="678"/>
                </a:cubicBezTo>
                <a:cubicBezTo>
                  <a:pt x="724" y="314"/>
                  <a:pt x="496" y="98"/>
                  <a:pt x="197" y="0"/>
                </a:cubicBezTo>
                <a:cubicBezTo>
                  <a:pt x="180" y="164"/>
                  <a:pt x="125" y="281"/>
                  <a:pt x="0" y="400"/>
                </a:cubicBezTo>
                <a:cubicBezTo>
                  <a:pt x="104" y="450"/>
                  <a:pt x="162" y="546"/>
                  <a:pt x="162" y="678"/>
                </a:cubicBezTo>
                <a:cubicBezTo>
                  <a:pt x="162" y="703"/>
                  <a:pt x="159" y="726"/>
                  <a:pt x="153" y="749"/>
                </a:cubicBezTo>
                <a:cubicBezTo>
                  <a:pt x="319" y="778"/>
                  <a:pt x="517" y="778"/>
                  <a:pt x="722" y="720"/>
                </a:cubicBezTo>
                <a:close/>
              </a:path>
            </a:pathLst>
          </a:custGeom>
          <a:solidFill>
            <a:srgbClr val="595959"/>
          </a:solidFill>
          <a:ln>
            <a:noFill/>
          </a:ln>
        </p:spPr>
        <p:txBody>
          <a:bodyPr anchor="ctr"/>
          <a:lstStyle/>
          <a:p>
            <a:pPr algn="ctr" fontAlgn="auto">
              <a:spcBef>
                <a:spcPts val="0"/>
              </a:spcBef>
              <a:spcAft>
                <a:spcPts val="0"/>
              </a:spcAft>
              <a:defRPr/>
            </a:pPr>
            <a:r>
              <a:rPr lang="zh-CN" altLang="en-US" sz="1400" b="1" dirty="0">
                <a:solidFill>
                  <a:srgbClr val="FFFFFF"/>
                </a:solidFill>
                <a:latin typeface="宋体" panose="02010600030101010101" pitchFamily="2" charset="-122"/>
                <a:ea typeface="宋体" panose="02010600030101010101" pitchFamily="2" charset="-122"/>
              </a:rPr>
              <a:t>拒绝各</a:t>
            </a:r>
            <a:endParaRPr lang="zh-CN" altLang="en-US" sz="1400" b="1" dirty="0">
              <a:solidFill>
                <a:srgbClr val="FFFFFF"/>
              </a:solidFill>
              <a:latin typeface="宋体" panose="02010600030101010101" pitchFamily="2" charset="-122"/>
              <a:ea typeface="宋体" panose="02010600030101010101" pitchFamily="2" charset="-122"/>
            </a:endParaRPr>
          </a:p>
          <a:p>
            <a:pPr algn="ctr" fontAlgn="auto">
              <a:spcBef>
                <a:spcPts val="0"/>
              </a:spcBef>
              <a:spcAft>
                <a:spcPts val="0"/>
              </a:spcAft>
              <a:defRPr/>
            </a:pPr>
            <a:r>
              <a:rPr lang="zh-CN" altLang="en-US" sz="1400" b="1" dirty="0">
                <a:solidFill>
                  <a:srgbClr val="FFFFFF"/>
                </a:solidFill>
                <a:latin typeface="宋体" panose="02010600030101010101" pitchFamily="2" charset="-122"/>
                <a:ea typeface="宋体" panose="02010600030101010101" pitchFamily="2" charset="-122"/>
              </a:rPr>
              <a:t>种链接及</a:t>
            </a:r>
            <a:endParaRPr lang="zh-CN" altLang="en-US" sz="1400" b="1" dirty="0">
              <a:solidFill>
                <a:srgbClr val="FFFFFF"/>
              </a:solidFill>
              <a:latin typeface="宋体" panose="02010600030101010101" pitchFamily="2" charset="-122"/>
              <a:ea typeface="宋体" panose="02010600030101010101" pitchFamily="2" charset="-122"/>
            </a:endParaRPr>
          </a:p>
          <a:p>
            <a:pPr algn="ctr" fontAlgn="auto">
              <a:spcBef>
                <a:spcPts val="0"/>
              </a:spcBef>
              <a:spcAft>
                <a:spcPts val="0"/>
              </a:spcAft>
              <a:defRPr/>
            </a:pPr>
            <a:r>
              <a:rPr lang="zh-CN" altLang="en-US" sz="1400" b="1" dirty="0">
                <a:solidFill>
                  <a:srgbClr val="FFFFFF"/>
                </a:solidFill>
                <a:latin typeface="宋体" panose="02010600030101010101" pitchFamily="2" charset="-122"/>
                <a:ea typeface="宋体" panose="02010600030101010101" pitchFamily="2" charset="-122"/>
              </a:rPr>
              <a:t>裸聊</a:t>
            </a:r>
            <a:endParaRPr lang="zh-CN" altLang="en-US" sz="1400" b="1" dirty="0">
              <a:solidFill>
                <a:srgbClr val="FFFFFF"/>
              </a:solidFill>
              <a:latin typeface="宋体" panose="02010600030101010101" pitchFamily="2" charset="-122"/>
              <a:ea typeface="宋体" panose="02010600030101010101" pitchFamily="2" charset="-122"/>
            </a:endParaRPr>
          </a:p>
        </p:txBody>
      </p:sp>
      <p:sp>
        <p:nvSpPr>
          <p:cNvPr id="24" name="Freeform 10"/>
          <p:cNvSpPr/>
          <p:nvPr/>
        </p:nvSpPr>
        <p:spPr bwMode="auto">
          <a:xfrm>
            <a:off x="5510213" y="4263073"/>
            <a:ext cx="1081087" cy="1076325"/>
          </a:xfrm>
          <a:custGeom>
            <a:avLst/>
            <a:gdLst>
              <a:gd name="T0" fmla="*/ 311 w 720"/>
              <a:gd name="T1" fmla="*/ 0 h 718"/>
              <a:gd name="T2" fmla="*/ 0 w 720"/>
              <a:gd name="T3" fmla="*/ 470 h 718"/>
              <a:gd name="T4" fmla="*/ 237 w 720"/>
              <a:gd name="T5" fmla="*/ 718 h 718"/>
              <a:gd name="T6" fmla="*/ 540 w 720"/>
              <a:gd name="T7" fmla="*/ 407 h 718"/>
              <a:gd name="T8" fmla="*/ 720 w 720"/>
              <a:gd name="T9" fmla="*/ 252 h 718"/>
              <a:gd name="T10" fmla="*/ 311 w 720"/>
              <a:gd name="T11" fmla="*/ 0 h 718"/>
            </a:gdLst>
            <a:ahLst/>
            <a:cxnLst>
              <a:cxn ang="0">
                <a:pos x="T0" y="T1"/>
              </a:cxn>
              <a:cxn ang="0">
                <a:pos x="T2" y="T3"/>
              </a:cxn>
              <a:cxn ang="0">
                <a:pos x="T4" y="T5"/>
              </a:cxn>
              <a:cxn ang="0">
                <a:pos x="T6" y="T7"/>
              </a:cxn>
              <a:cxn ang="0">
                <a:pos x="T8" y="T9"/>
              </a:cxn>
              <a:cxn ang="0">
                <a:pos x="T10" y="T11"/>
              </a:cxn>
            </a:cxnLst>
            <a:rect l="0" t="0" r="r" b="b"/>
            <a:pathLst>
              <a:path w="720" h="718">
                <a:moveTo>
                  <a:pt x="311" y="0"/>
                </a:moveTo>
                <a:cubicBezTo>
                  <a:pt x="154" y="122"/>
                  <a:pt x="0" y="256"/>
                  <a:pt x="0" y="470"/>
                </a:cubicBezTo>
                <a:cubicBezTo>
                  <a:pt x="0" y="589"/>
                  <a:pt x="78" y="718"/>
                  <a:pt x="237" y="718"/>
                </a:cubicBezTo>
                <a:cubicBezTo>
                  <a:pt x="481" y="718"/>
                  <a:pt x="451" y="537"/>
                  <a:pt x="540" y="407"/>
                </a:cubicBezTo>
                <a:cubicBezTo>
                  <a:pt x="573" y="359"/>
                  <a:pt x="640" y="309"/>
                  <a:pt x="720" y="252"/>
                </a:cubicBezTo>
                <a:cubicBezTo>
                  <a:pt x="511" y="217"/>
                  <a:pt x="382" y="105"/>
                  <a:pt x="311" y="0"/>
                </a:cubicBezTo>
                <a:close/>
              </a:path>
            </a:pathLst>
          </a:custGeom>
          <a:solidFill>
            <a:srgbClr val="595959"/>
          </a:solidFill>
          <a:ln>
            <a:noFill/>
          </a:ln>
        </p:spPr>
        <p:txBody>
          <a:bodyPr anchor="ctr"/>
          <a:lstStyle/>
          <a:p>
            <a:pPr algn="ctr" fontAlgn="auto">
              <a:spcBef>
                <a:spcPts val="0"/>
              </a:spcBef>
              <a:spcAft>
                <a:spcPts val="0"/>
              </a:spcAft>
              <a:defRPr/>
            </a:pPr>
            <a:r>
              <a:rPr lang="zh-CN" altLang="en-US" sz="1400" b="1" dirty="0">
                <a:solidFill>
                  <a:srgbClr val="FFFFFF"/>
                </a:solidFill>
                <a:latin typeface="宋体" panose="02010600030101010101" pitchFamily="2" charset="-122"/>
                <a:ea typeface="宋体" panose="02010600030101010101" pitchFamily="2" charset="-122"/>
              </a:rPr>
              <a:t>及时发</a:t>
            </a:r>
            <a:endParaRPr lang="zh-CN" altLang="en-US" sz="1400" b="1" dirty="0">
              <a:solidFill>
                <a:srgbClr val="FFFFFF"/>
              </a:solidFill>
              <a:latin typeface="宋体" panose="02010600030101010101" pitchFamily="2" charset="-122"/>
              <a:ea typeface="宋体" panose="02010600030101010101" pitchFamily="2" charset="-122"/>
            </a:endParaRPr>
          </a:p>
          <a:p>
            <a:pPr algn="ctr" fontAlgn="auto">
              <a:spcBef>
                <a:spcPts val="0"/>
              </a:spcBef>
              <a:spcAft>
                <a:spcPts val="0"/>
              </a:spcAft>
              <a:defRPr/>
            </a:pPr>
            <a:r>
              <a:rPr lang="zh-CN" altLang="en-US" sz="1400" b="1" dirty="0">
                <a:solidFill>
                  <a:srgbClr val="FFFFFF"/>
                </a:solidFill>
                <a:latin typeface="宋体" panose="02010600030101010101" pitchFamily="2" charset="-122"/>
                <a:ea typeface="宋体" panose="02010600030101010101" pitchFamily="2" charset="-122"/>
              </a:rPr>
              <a:t>现及时</a:t>
            </a:r>
            <a:endParaRPr lang="zh-CN" altLang="en-US" sz="1400" b="1" dirty="0">
              <a:solidFill>
                <a:srgbClr val="FFFFFF"/>
              </a:solidFill>
              <a:latin typeface="宋体" panose="02010600030101010101" pitchFamily="2" charset="-122"/>
              <a:ea typeface="宋体" panose="02010600030101010101" pitchFamily="2" charset="-122"/>
            </a:endParaRPr>
          </a:p>
          <a:p>
            <a:pPr algn="ctr" fontAlgn="auto">
              <a:spcBef>
                <a:spcPts val="0"/>
              </a:spcBef>
              <a:spcAft>
                <a:spcPts val="0"/>
              </a:spcAft>
              <a:defRPr/>
            </a:pPr>
            <a:r>
              <a:rPr lang="zh-CN" altLang="en-US" sz="1400" b="1" dirty="0">
                <a:solidFill>
                  <a:srgbClr val="FFFFFF"/>
                </a:solidFill>
                <a:latin typeface="宋体" panose="02010600030101010101" pitchFamily="2" charset="-122"/>
                <a:ea typeface="宋体" panose="02010600030101010101" pitchFamily="2" charset="-122"/>
              </a:rPr>
              <a:t>报警</a:t>
            </a:r>
            <a:endParaRPr lang="zh-CN" altLang="en-US" sz="1400" b="1" dirty="0">
              <a:solidFill>
                <a:srgbClr val="FFFFFF"/>
              </a:solidFill>
              <a:latin typeface="宋体" panose="02010600030101010101" pitchFamily="2" charset="-122"/>
              <a:ea typeface="宋体" panose="02010600030101010101" pitchFamily="2" charset="-122"/>
            </a:endParaRPr>
          </a:p>
        </p:txBody>
      </p:sp>
      <p:sp>
        <p:nvSpPr>
          <p:cNvPr id="25" name="Freeform 49"/>
          <p:cNvSpPr/>
          <p:nvPr/>
        </p:nvSpPr>
        <p:spPr>
          <a:xfrm flipH="1">
            <a:off x="987425" y="2657475"/>
            <a:ext cx="3848735" cy="457200"/>
          </a:xfrm>
          <a:custGeom>
            <a:avLst/>
            <a:gdLst>
              <a:gd name="connsiteX0" fmla="*/ 0 w 3444240"/>
              <a:gd name="connsiteY0" fmla="*/ 568960 h 568960"/>
              <a:gd name="connsiteX1" fmla="*/ 690880 w 3444240"/>
              <a:gd name="connsiteY1" fmla="*/ 0 h 568960"/>
              <a:gd name="connsiteX2" fmla="*/ 3444240 w 3444240"/>
              <a:gd name="connsiteY2" fmla="*/ 0 h 568960"/>
            </a:gdLst>
            <a:ahLst/>
            <a:cxnLst>
              <a:cxn ang="0">
                <a:pos x="connsiteX0" y="connsiteY0"/>
              </a:cxn>
              <a:cxn ang="0">
                <a:pos x="connsiteX1" y="connsiteY1"/>
              </a:cxn>
              <a:cxn ang="0">
                <a:pos x="connsiteX2" y="connsiteY2"/>
              </a:cxn>
            </a:cxnLst>
            <a:rect l="l" t="t" r="r" b="b"/>
            <a:pathLst>
              <a:path w="3444240" h="568960">
                <a:moveTo>
                  <a:pt x="0" y="568960"/>
                </a:moveTo>
                <a:lnTo>
                  <a:pt x="690880" y="0"/>
                </a:lnTo>
                <a:lnTo>
                  <a:pt x="3444240" y="0"/>
                </a:lnTo>
              </a:path>
            </a:pathLst>
          </a:custGeom>
          <a:ln w="6350" cmpd="sng">
            <a:solidFill>
              <a:srgbClr val="595959"/>
            </a:solidFill>
            <a:headEnd type="none"/>
            <a:tailEnd type="oval" w="lg" len="lg"/>
          </a:ln>
          <a:effectLst/>
        </p:spPr>
        <p:style>
          <a:lnRef idx="2">
            <a:schemeClr val="accent1"/>
          </a:lnRef>
          <a:fillRef idx="0">
            <a:schemeClr val="accent1"/>
          </a:fillRef>
          <a:effectRef idx="1">
            <a:schemeClr val="accent1"/>
          </a:effectRef>
          <a:fontRef idx="minor">
            <a:schemeClr val="tx1"/>
          </a:fontRef>
        </p:style>
        <p:txBody>
          <a:bodyPr anchor="ctr"/>
          <a:lstStyle/>
          <a:p>
            <a:pPr algn="r" fontAlgn="auto">
              <a:spcBef>
                <a:spcPts val="0"/>
              </a:spcBef>
              <a:spcAft>
                <a:spcPts val="0"/>
              </a:spcAft>
              <a:defRPr/>
            </a:pPr>
            <a:endParaRPr lang="en-US" sz="3200" dirty="0">
              <a:latin typeface="Source Sans Pro" panose="020B0503030403020204" charset="0"/>
            </a:endParaRPr>
          </a:p>
        </p:txBody>
      </p:sp>
      <p:sp>
        <p:nvSpPr>
          <p:cNvPr id="26" name="Freeform 51"/>
          <p:cNvSpPr/>
          <p:nvPr/>
        </p:nvSpPr>
        <p:spPr>
          <a:xfrm>
            <a:off x="5977255" y="2059940"/>
            <a:ext cx="5198110" cy="474345"/>
          </a:xfrm>
          <a:custGeom>
            <a:avLst/>
            <a:gdLst>
              <a:gd name="connsiteX0" fmla="*/ 0 w 3444240"/>
              <a:gd name="connsiteY0" fmla="*/ 568960 h 568960"/>
              <a:gd name="connsiteX1" fmla="*/ 690880 w 3444240"/>
              <a:gd name="connsiteY1" fmla="*/ 0 h 568960"/>
              <a:gd name="connsiteX2" fmla="*/ 3444240 w 3444240"/>
              <a:gd name="connsiteY2" fmla="*/ 0 h 568960"/>
            </a:gdLst>
            <a:ahLst/>
            <a:cxnLst>
              <a:cxn ang="0">
                <a:pos x="connsiteX0" y="connsiteY0"/>
              </a:cxn>
              <a:cxn ang="0">
                <a:pos x="connsiteX1" y="connsiteY1"/>
              </a:cxn>
              <a:cxn ang="0">
                <a:pos x="connsiteX2" y="connsiteY2"/>
              </a:cxn>
            </a:cxnLst>
            <a:rect l="l" t="t" r="r" b="b"/>
            <a:pathLst>
              <a:path w="3444240" h="568960">
                <a:moveTo>
                  <a:pt x="0" y="568960"/>
                </a:moveTo>
                <a:lnTo>
                  <a:pt x="690880" y="0"/>
                </a:lnTo>
                <a:lnTo>
                  <a:pt x="3444240" y="0"/>
                </a:lnTo>
              </a:path>
            </a:pathLst>
          </a:custGeom>
          <a:ln w="6350" cmpd="sng">
            <a:solidFill>
              <a:srgbClr val="7CB0C8"/>
            </a:solidFill>
            <a:headEnd type="none"/>
            <a:tailEnd type="oval" w="lg" len="lg"/>
          </a:ln>
          <a:effectLst/>
        </p:spPr>
        <p:style>
          <a:lnRef idx="2">
            <a:schemeClr val="accent1"/>
          </a:lnRef>
          <a:fillRef idx="0">
            <a:schemeClr val="accent1"/>
          </a:fillRef>
          <a:effectRef idx="1">
            <a:schemeClr val="accent1"/>
          </a:effectRef>
          <a:fontRef idx="minor">
            <a:schemeClr val="tx1"/>
          </a:fontRef>
        </p:style>
        <p:txBody>
          <a:bodyPr anchor="ctr"/>
          <a:lstStyle/>
          <a:p>
            <a:pPr algn="r" fontAlgn="auto">
              <a:spcBef>
                <a:spcPts val="0"/>
              </a:spcBef>
              <a:spcAft>
                <a:spcPts val="0"/>
              </a:spcAft>
              <a:defRPr/>
            </a:pPr>
            <a:endParaRPr lang="en-US" sz="3200" dirty="0">
              <a:latin typeface="Source Sans Pro" panose="020B0503030403020204" charset="0"/>
            </a:endParaRPr>
          </a:p>
        </p:txBody>
      </p:sp>
      <p:sp>
        <p:nvSpPr>
          <p:cNvPr id="27" name="Freeform 56"/>
          <p:cNvSpPr/>
          <p:nvPr/>
        </p:nvSpPr>
        <p:spPr>
          <a:xfrm flipV="1">
            <a:off x="7183755" y="3304540"/>
            <a:ext cx="4433570" cy="233045"/>
          </a:xfrm>
          <a:custGeom>
            <a:avLst/>
            <a:gdLst>
              <a:gd name="connsiteX0" fmla="*/ 0 w 3444240"/>
              <a:gd name="connsiteY0" fmla="*/ 568960 h 568960"/>
              <a:gd name="connsiteX1" fmla="*/ 690880 w 3444240"/>
              <a:gd name="connsiteY1" fmla="*/ 0 h 568960"/>
              <a:gd name="connsiteX2" fmla="*/ 3444240 w 3444240"/>
              <a:gd name="connsiteY2" fmla="*/ 0 h 568960"/>
            </a:gdLst>
            <a:ahLst/>
            <a:cxnLst>
              <a:cxn ang="0">
                <a:pos x="connsiteX0" y="connsiteY0"/>
              </a:cxn>
              <a:cxn ang="0">
                <a:pos x="connsiteX1" y="connsiteY1"/>
              </a:cxn>
              <a:cxn ang="0">
                <a:pos x="connsiteX2" y="connsiteY2"/>
              </a:cxn>
            </a:cxnLst>
            <a:rect l="l" t="t" r="r" b="b"/>
            <a:pathLst>
              <a:path w="3444240" h="568960">
                <a:moveTo>
                  <a:pt x="0" y="568960"/>
                </a:moveTo>
                <a:lnTo>
                  <a:pt x="690880" y="0"/>
                </a:lnTo>
                <a:lnTo>
                  <a:pt x="3444240" y="0"/>
                </a:lnTo>
              </a:path>
            </a:pathLst>
          </a:custGeom>
          <a:ln w="6350" cmpd="sng">
            <a:solidFill>
              <a:srgbClr val="595959"/>
            </a:solidFill>
            <a:headEnd type="none"/>
            <a:tailEnd type="oval" w="lg" len="lg"/>
          </a:ln>
          <a:effectLst/>
        </p:spPr>
        <p:style>
          <a:lnRef idx="2">
            <a:schemeClr val="accent1"/>
          </a:lnRef>
          <a:fillRef idx="0">
            <a:schemeClr val="accent1"/>
          </a:fillRef>
          <a:effectRef idx="1">
            <a:schemeClr val="accent1"/>
          </a:effectRef>
          <a:fontRef idx="minor">
            <a:schemeClr val="tx1"/>
          </a:fontRef>
        </p:style>
        <p:txBody>
          <a:bodyPr anchor="ctr"/>
          <a:lstStyle/>
          <a:p>
            <a:pPr algn="r" fontAlgn="auto">
              <a:spcBef>
                <a:spcPts val="0"/>
              </a:spcBef>
              <a:spcAft>
                <a:spcPts val="0"/>
              </a:spcAft>
              <a:defRPr/>
            </a:pPr>
            <a:endParaRPr lang="en-US" sz="3200" dirty="0">
              <a:latin typeface="Source Sans Pro" panose="020B0503030403020204" charset="0"/>
            </a:endParaRPr>
          </a:p>
        </p:txBody>
      </p:sp>
      <p:sp>
        <p:nvSpPr>
          <p:cNvPr id="28" name="Freeform 61"/>
          <p:cNvSpPr/>
          <p:nvPr/>
        </p:nvSpPr>
        <p:spPr>
          <a:xfrm flipV="1">
            <a:off x="6889750" y="4353560"/>
            <a:ext cx="4284980" cy="608330"/>
          </a:xfrm>
          <a:custGeom>
            <a:avLst/>
            <a:gdLst>
              <a:gd name="connsiteX0" fmla="*/ 0 w 3444240"/>
              <a:gd name="connsiteY0" fmla="*/ 568960 h 568960"/>
              <a:gd name="connsiteX1" fmla="*/ 690880 w 3444240"/>
              <a:gd name="connsiteY1" fmla="*/ 0 h 568960"/>
              <a:gd name="connsiteX2" fmla="*/ 3444240 w 3444240"/>
              <a:gd name="connsiteY2" fmla="*/ 0 h 568960"/>
            </a:gdLst>
            <a:ahLst/>
            <a:cxnLst>
              <a:cxn ang="0">
                <a:pos x="connsiteX0" y="connsiteY0"/>
              </a:cxn>
              <a:cxn ang="0">
                <a:pos x="connsiteX1" y="connsiteY1"/>
              </a:cxn>
              <a:cxn ang="0">
                <a:pos x="connsiteX2" y="connsiteY2"/>
              </a:cxn>
            </a:cxnLst>
            <a:rect l="l" t="t" r="r" b="b"/>
            <a:pathLst>
              <a:path w="3444240" h="568960">
                <a:moveTo>
                  <a:pt x="0" y="568960"/>
                </a:moveTo>
                <a:lnTo>
                  <a:pt x="690880" y="0"/>
                </a:lnTo>
                <a:lnTo>
                  <a:pt x="3444240" y="0"/>
                </a:lnTo>
              </a:path>
            </a:pathLst>
          </a:custGeom>
          <a:ln w="6350" cmpd="sng">
            <a:solidFill>
              <a:srgbClr val="7CB0C8"/>
            </a:solidFill>
            <a:headEnd type="none"/>
            <a:tailEnd type="oval" w="lg" len="lg"/>
          </a:ln>
          <a:effectLst/>
        </p:spPr>
        <p:style>
          <a:lnRef idx="2">
            <a:schemeClr val="accent1"/>
          </a:lnRef>
          <a:fillRef idx="0">
            <a:schemeClr val="accent1"/>
          </a:fillRef>
          <a:effectRef idx="1">
            <a:schemeClr val="accent1"/>
          </a:effectRef>
          <a:fontRef idx="minor">
            <a:schemeClr val="tx1"/>
          </a:fontRef>
        </p:style>
        <p:txBody>
          <a:bodyPr anchor="ctr"/>
          <a:lstStyle/>
          <a:p>
            <a:pPr algn="r" fontAlgn="auto">
              <a:spcBef>
                <a:spcPts val="0"/>
              </a:spcBef>
              <a:spcAft>
                <a:spcPts val="0"/>
              </a:spcAft>
              <a:defRPr/>
            </a:pPr>
            <a:endParaRPr lang="en-US" sz="3200" dirty="0">
              <a:latin typeface="Source Sans Pro" panose="020B0503030403020204" charset="0"/>
            </a:endParaRPr>
          </a:p>
        </p:txBody>
      </p:sp>
      <p:sp>
        <p:nvSpPr>
          <p:cNvPr id="29" name="Freeform 66"/>
          <p:cNvSpPr/>
          <p:nvPr/>
        </p:nvSpPr>
        <p:spPr>
          <a:xfrm flipH="1">
            <a:off x="988060" y="4229735"/>
            <a:ext cx="4601845" cy="573405"/>
          </a:xfrm>
          <a:custGeom>
            <a:avLst/>
            <a:gdLst>
              <a:gd name="connsiteX0" fmla="*/ 0 w 3444240"/>
              <a:gd name="connsiteY0" fmla="*/ 568960 h 568960"/>
              <a:gd name="connsiteX1" fmla="*/ 690880 w 3444240"/>
              <a:gd name="connsiteY1" fmla="*/ 0 h 568960"/>
              <a:gd name="connsiteX2" fmla="*/ 3444240 w 3444240"/>
              <a:gd name="connsiteY2" fmla="*/ 0 h 568960"/>
            </a:gdLst>
            <a:ahLst/>
            <a:cxnLst>
              <a:cxn ang="0">
                <a:pos x="connsiteX0" y="connsiteY0"/>
              </a:cxn>
              <a:cxn ang="0">
                <a:pos x="connsiteX1" y="connsiteY1"/>
              </a:cxn>
              <a:cxn ang="0">
                <a:pos x="connsiteX2" y="connsiteY2"/>
              </a:cxn>
            </a:cxnLst>
            <a:rect l="l" t="t" r="r" b="b"/>
            <a:pathLst>
              <a:path w="3444240" h="568960">
                <a:moveTo>
                  <a:pt x="0" y="568960"/>
                </a:moveTo>
                <a:lnTo>
                  <a:pt x="690880" y="0"/>
                </a:lnTo>
                <a:lnTo>
                  <a:pt x="3444240" y="0"/>
                </a:lnTo>
              </a:path>
            </a:pathLst>
          </a:custGeom>
          <a:ln w="6350" cmpd="sng">
            <a:solidFill>
              <a:srgbClr val="595959"/>
            </a:solidFill>
            <a:headEnd type="none"/>
            <a:tailEnd type="oval" w="lg" len="lg"/>
          </a:ln>
          <a:effectLst/>
        </p:spPr>
        <p:style>
          <a:lnRef idx="2">
            <a:schemeClr val="accent1"/>
          </a:lnRef>
          <a:fillRef idx="0">
            <a:schemeClr val="accent1"/>
          </a:fillRef>
          <a:effectRef idx="1">
            <a:schemeClr val="accent1"/>
          </a:effectRef>
          <a:fontRef idx="minor">
            <a:schemeClr val="tx1"/>
          </a:fontRef>
        </p:style>
        <p:txBody>
          <a:bodyPr anchor="ctr"/>
          <a:lstStyle/>
          <a:p>
            <a:pPr algn="r" fontAlgn="auto">
              <a:spcBef>
                <a:spcPts val="0"/>
              </a:spcBef>
              <a:spcAft>
                <a:spcPts val="0"/>
              </a:spcAft>
              <a:defRPr/>
            </a:pPr>
            <a:endParaRPr lang="en-US" sz="3200" dirty="0">
              <a:latin typeface="Source Sans Pro" panose="020B0503030403020204" charset="0"/>
            </a:endParaRPr>
          </a:p>
        </p:txBody>
      </p:sp>
      <p:sp>
        <p:nvSpPr>
          <p:cNvPr id="30" name="Freeform 71"/>
          <p:cNvSpPr/>
          <p:nvPr/>
        </p:nvSpPr>
        <p:spPr>
          <a:xfrm flipH="1">
            <a:off x="988060" y="5838190"/>
            <a:ext cx="4601845" cy="233045"/>
          </a:xfrm>
          <a:custGeom>
            <a:avLst/>
            <a:gdLst>
              <a:gd name="connsiteX0" fmla="*/ 0 w 3444240"/>
              <a:gd name="connsiteY0" fmla="*/ 568960 h 568960"/>
              <a:gd name="connsiteX1" fmla="*/ 690880 w 3444240"/>
              <a:gd name="connsiteY1" fmla="*/ 0 h 568960"/>
              <a:gd name="connsiteX2" fmla="*/ 3444240 w 3444240"/>
              <a:gd name="connsiteY2" fmla="*/ 0 h 568960"/>
            </a:gdLst>
            <a:ahLst/>
            <a:cxnLst>
              <a:cxn ang="0">
                <a:pos x="connsiteX0" y="connsiteY0"/>
              </a:cxn>
              <a:cxn ang="0">
                <a:pos x="connsiteX1" y="connsiteY1"/>
              </a:cxn>
              <a:cxn ang="0">
                <a:pos x="connsiteX2" y="connsiteY2"/>
              </a:cxn>
            </a:cxnLst>
            <a:rect l="l" t="t" r="r" b="b"/>
            <a:pathLst>
              <a:path w="3444240" h="568960">
                <a:moveTo>
                  <a:pt x="0" y="568960"/>
                </a:moveTo>
                <a:lnTo>
                  <a:pt x="690880" y="0"/>
                </a:lnTo>
                <a:lnTo>
                  <a:pt x="3444240" y="0"/>
                </a:lnTo>
              </a:path>
            </a:pathLst>
          </a:custGeom>
          <a:ln w="6350" cmpd="sng">
            <a:solidFill>
              <a:srgbClr val="7CB0C8"/>
            </a:solidFill>
            <a:headEnd type="none"/>
            <a:tailEnd type="oval" w="lg" len="lg"/>
          </a:ln>
          <a:effectLst/>
        </p:spPr>
        <p:style>
          <a:lnRef idx="2">
            <a:schemeClr val="accent1"/>
          </a:lnRef>
          <a:fillRef idx="0">
            <a:schemeClr val="accent1"/>
          </a:fillRef>
          <a:effectRef idx="1">
            <a:schemeClr val="accent1"/>
          </a:effectRef>
          <a:fontRef idx="minor">
            <a:schemeClr val="tx1"/>
          </a:fontRef>
        </p:style>
        <p:txBody>
          <a:bodyPr anchor="ctr"/>
          <a:lstStyle/>
          <a:p>
            <a:pPr algn="r" fontAlgn="auto">
              <a:spcBef>
                <a:spcPts val="0"/>
              </a:spcBef>
              <a:spcAft>
                <a:spcPts val="0"/>
              </a:spcAft>
              <a:defRPr/>
            </a:pPr>
            <a:endParaRPr lang="en-US" sz="3200" dirty="0">
              <a:latin typeface="Source Sans Pro" panose="020B0503030403020204" charset="0"/>
            </a:endParaRPr>
          </a:p>
        </p:txBody>
      </p:sp>
      <p:sp>
        <p:nvSpPr>
          <p:cNvPr id="31" name="文本框 30"/>
          <p:cNvSpPr txBox="1"/>
          <p:nvPr/>
        </p:nvSpPr>
        <p:spPr>
          <a:xfrm>
            <a:off x="850900" y="1758315"/>
            <a:ext cx="3279775" cy="863250"/>
          </a:xfrm>
          <a:prstGeom prst="rect">
            <a:avLst/>
          </a:prstGeom>
          <a:noFill/>
        </p:spPr>
        <p:txBody>
          <a:bodyPr wrap="square" rtlCol="0">
            <a:spAutoFit/>
          </a:bodyPr>
          <a:lstStyle/>
          <a:p>
            <a:pPr algn="just">
              <a:lnSpc>
                <a:spcPct val="125000"/>
              </a:lnSpc>
            </a:pPr>
            <a:r>
              <a:rPr lang="zh-CN" altLang="en-US" sz="1400" dirty="0">
                <a:solidFill>
                  <a:schemeClr val="tx1">
                    <a:lumMod val="75000"/>
                    <a:lumOff val="25000"/>
                  </a:schemeClr>
                </a:solidFill>
                <a:latin typeface="宋体" panose="02010600030101010101" pitchFamily="2" charset="-122"/>
                <a:ea typeface="宋体" panose="02010600030101010101" pitchFamily="2" charset="-122"/>
              </a:rPr>
              <a:t>切记</a:t>
            </a:r>
            <a:r>
              <a:rPr lang="zh-CN" altLang="en-US" sz="1400" dirty="0">
                <a:solidFill>
                  <a:srgbClr val="FF0000"/>
                </a:solidFill>
                <a:latin typeface="宋体" panose="02010600030101010101" pitchFamily="2" charset="-122"/>
                <a:ea typeface="宋体" panose="02010600030101010101" pitchFamily="2" charset="-122"/>
              </a:rPr>
              <a:t>保护好个人身份信息</a:t>
            </a:r>
            <a:r>
              <a:rPr lang="zh-CN" altLang="en-US" sz="1400" dirty="0">
                <a:solidFill>
                  <a:schemeClr val="tx1">
                    <a:lumMod val="75000"/>
                    <a:lumOff val="25000"/>
                  </a:schemeClr>
                </a:solidFill>
                <a:latin typeface="宋体" panose="02010600030101010101" pitchFamily="2" charset="-122"/>
                <a:ea typeface="宋体" panose="02010600030101010101" pitchFamily="2" charset="-122"/>
              </a:rPr>
              <a:t>，如身份证号、手机号、银行卡号和各大支付平台的账号密码等，不可轻易告知他人。</a:t>
            </a:r>
            <a:endParaRPr lang="zh-CN" altLang="en-US" sz="1400" dirty="0">
              <a:solidFill>
                <a:schemeClr val="tx1">
                  <a:lumMod val="75000"/>
                  <a:lumOff val="25000"/>
                </a:schemeClr>
              </a:solidFill>
              <a:latin typeface="宋体" panose="02010600030101010101" pitchFamily="2" charset="-122"/>
              <a:ea typeface="宋体" panose="02010600030101010101" pitchFamily="2" charset="-122"/>
            </a:endParaRPr>
          </a:p>
        </p:txBody>
      </p:sp>
      <p:sp>
        <p:nvSpPr>
          <p:cNvPr id="32" name="文本框 31"/>
          <p:cNvSpPr txBox="1"/>
          <p:nvPr/>
        </p:nvSpPr>
        <p:spPr>
          <a:xfrm>
            <a:off x="850265" y="2797810"/>
            <a:ext cx="3221990" cy="1437640"/>
          </a:xfrm>
          <a:prstGeom prst="rect">
            <a:avLst/>
          </a:prstGeom>
          <a:noFill/>
        </p:spPr>
        <p:txBody>
          <a:bodyPr wrap="square" rtlCol="0">
            <a:spAutoFit/>
          </a:bodyPr>
          <a:lstStyle/>
          <a:p>
            <a:pPr algn="just">
              <a:lnSpc>
                <a:spcPct val="125000"/>
              </a:lnSpc>
            </a:pPr>
            <a:r>
              <a:rPr lang="zh-CN" altLang="en-US" sz="1400" dirty="0">
                <a:solidFill>
                  <a:schemeClr val="tx1">
                    <a:lumMod val="75000"/>
                    <a:lumOff val="25000"/>
                  </a:schemeClr>
                </a:solidFill>
                <a:latin typeface="宋体" panose="02010600030101010101" pitchFamily="2" charset="-122"/>
                <a:ea typeface="宋体" panose="02010600030101010101" pitchFamily="2" charset="-122"/>
              </a:rPr>
              <a:t>凡是发现奇怪的短信验证信息，切勿将验证码告知他人，一经收到， 请立即查看自己的银行卡和支付平台，如发现盗刷、冻结等情况，立即保留短信内容并报警。</a:t>
            </a:r>
            <a:endParaRPr lang="zh-CN" altLang="en-US" sz="1400" dirty="0">
              <a:solidFill>
                <a:schemeClr val="tx1">
                  <a:lumMod val="75000"/>
                  <a:lumOff val="25000"/>
                </a:schemeClr>
              </a:solidFill>
              <a:latin typeface="宋体" panose="02010600030101010101" pitchFamily="2" charset="-122"/>
              <a:ea typeface="宋体" panose="02010600030101010101" pitchFamily="2" charset="-122"/>
            </a:endParaRPr>
          </a:p>
        </p:txBody>
      </p:sp>
      <p:sp>
        <p:nvSpPr>
          <p:cNvPr id="33" name="文本框 32"/>
          <p:cNvSpPr txBox="1"/>
          <p:nvPr/>
        </p:nvSpPr>
        <p:spPr>
          <a:xfrm>
            <a:off x="849630" y="4375785"/>
            <a:ext cx="4124325" cy="1437640"/>
          </a:xfrm>
          <a:prstGeom prst="rect">
            <a:avLst/>
          </a:prstGeom>
          <a:noFill/>
        </p:spPr>
        <p:txBody>
          <a:bodyPr wrap="square" rtlCol="0">
            <a:spAutoFit/>
          </a:bodyPr>
          <a:lstStyle/>
          <a:p>
            <a:pPr algn="just">
              <a:lnSpc>
                <a:spcPct val="125000"/>
              </a:lnSpc>
            </a:pPr>
            <a:r>
              <a:rPr lang="zh-CN" altLang="en-US" sz="1400" dirty="0">
                <a:solidFill>
                  <a:schemeClr val="tx1">
                    <a:lumMod val="75000"/>
                    <a:lumOff val="25000"/>
                  </a:schemeClr>
                </a:solidFill>
                <a:latin typeface="宋体" panose="02010600030101010101" pitchFamily="2" charset="-122"/>
                <a:ea typeface="宋体" panose="02010600030101010101" pitchFamily="2" charset="-122"/>
              </a:rPr>
              <a:t>凡是通知你</a:t>
            </a:r>
            <a:r>
              <a:rPr lang="zh-CN" altLang="en-US" sz="1400" dirty="0">
                <a:solidFill>
                  <a:srgbClr val="FF0000"/>
                </a:solidFill>
                <a:latin typeface="宋体" panose="02010600030101010101" pitchFamily="2" charset="-122"/>
                <a:ea typeface="宋体" panose="02010600030101010101" pitchFamily="2" charset="-122"/>
              </a:rPr>
              <a:t>中奖</a:t>
            </a:r>
            <a:r>
              <a:rPr lang="zh-CN" altLang="en-US" sz="1400" dirty="0">
                <a:solidFill>
                  <a:schemeClr val="tx1">
                    <a:lumMod val="75000"/>
                    <a:lumOff val="25000"/>
                  </a:schemeClr>
                </a:solidFill>
                <a:latin typeface="宋体" panose="02010600030101010101" pitchFamily="2" charset="-122"/>
                <a:ea typeface="宋体" panose="02010600030101010101" pitchFamily="2" charset="-122"/>
              </a:rPr>
              <a:t>，要你先打钱过去的，都是诈骗；</a:t>
            </a:r>
            <a:endParaRPr lang="zh-CN" altLang="en-US" sz="1400" dirty="0">
              <a:solidFill>
                <a:schemeClr val="tx1">
                  <a:lumMod val="75000"/>
                  <a:lumOff val="25000"/>
                </a:schemeClr>
              </a:solidFill>
              <a:latin typeface="宋体" panose="02010600030101010101" pitchFamily="2" charset="-122"/>
              <a:ea typeface="宋体" panose="02010600030101010101" pitchFamily="2" charset="-122"/>
            </a:endParaRPr>
          </a:p>
          <a:p>
            <a:pPr algn="just">
              <a:lnSpc>
                <a:spcPct val="125000"/>
              </a:lnSpc>
            </a:pPr>
            <a:r>
              <a:rPr lang="zh-CN" altLang="en-US" sz="1400" dirty="0">
                <a:solidFill>
                  <a:schemeClr val="tx1">
                    <a:lumMod val="75000"/>
                    <a:lumOff val="25000"/>
                  </a:schemeClr>
                </a:solidFill>
                <a:latin typeface="宋体" panose="02010600030101010101" pitchFamily="2" charset="-122"/>
                <a:ea typeface="宋体" panose="02010600030101010101" pitchFamily="2" charset="-122"/>
              </a:rPr>
              <a:t>凡是</a:t>
            </a:r>
            <a:r>
              <a:rPr lang="zh-CN" altLang="en-US" sz="1400" dirty="0">
                <a:solidFill>
                  <a:srgbClr val="FF0000"/>
                </a:solidFill>
                <a:latin typeface="宋体" panose="02010600030101010101" pitchFamily="2" charset="-122"/>
                <a:ea typeface="宋体" panose="02010600030101010101" pitchFamily="2" charset="-122"/>
              </a:rPr>
              <a:t>兼职刷单</a:t>
            </a:r>
            <a:r>
              <a:rPr lang="zh-CN" altLang="en-US" sz="1400" dirty="0">
                <a:solidFill>
                  <a:schemeClr val="tx1">
                    <a:lumMod val="75000"/>
                    <a:lumOff val="25000"/>
                  </a:schemeClr>
                </a:solidFill>
                <a:latin typeface="宋体" panose="02010600030101010101" pitchFamily="2" charset="-122"/>
                <a:ea typeface="宋体" panose="02010600030101010101" pitchFamily="2" charset="-122"/>
              </a:rPr>
              <a:t>的，都是诈骗；</a:t>
            </a:r>
            <a:endParaRPr lang="zh-CN" altLang="en-US" sz="1400" dirty="0">
              <a:solidFill>
                <a:schemeClr val="tx1">
                  <a:lumMod val="75000"/>
                  <a:lumOff val="25000"/>
                </a:schemeClr>
              </a:solidFill>
              <a:latin typeface="宋体" panose="02010600030101010101" pitchFamily="2" charset="-122"/>
              <a:ea typeface="宋体" panose="02010600030101010101" pitchFamily="2" charset="-122"/>
            </a:endParaRPr>
          </a:p>
          <a:p>
            <a:pPr algn="just">
              <a:lnSpc>
                <a:spcPct val="125000"/>
              </a:lnSpc>
            </a:pPr>
            <a:r>
              <a:rPr lang="zh-CN" altLang="en-US" sz="1400" dirty="0">
                <a:solidFill>
                  <a:schemeClr val="tx1">
                    <a:lumMod val="75000"/>
                    <a:lumOff val="25000"/>
                  </a:schemeClr>
                </a:solidFill>
                <a:latin typeface="宋体" panose="02010600030101010101" pitchFamily="2" charset="-122"/>
                <a:ea typeface="宋体" panose="02010600030101010101" pitchFamily="2" charset="-122"/>
              </a:rPr>
              <a:t>凡是声称“消除校园贷记录、清除不良记录，否则会</a:t>
            </a:r>
            <a:r>
              <a:rPr lang="zh-CN" altLang="en-US" sz="1400" dirty="0">
                <a:solidFill>
                  <a:srgbClr val="FF0000"/>
                </a:solidFill>
                <a:latin typeface="宋体" panose="02010600030101010101" pitchFamily="2" charset="-122"/>
                <a:ea typeface="宋体" panose="02010600030101010101" pitchFamily="2" charset="-122"/>
              </a:rPr>
              <a:t>影响征信</a:t>
            </a:r>
            <a:r>
              <a:rPr lang="zh-CN" altLang="en-US" sz="1400" dirty="0">
                <a:solidFill>
                  <a:schemeClr val="tx1">
                    <a:lumMod val="75000"/>
                    <a:lumOff val="25000"/>
                  </a:schemeClr>
                </a:solidFill>
                <a:latin typeface="宋体" panose="02010600030101010101" pitchFamily="2" charset="-122"/>
                <a:ea typeface="宋体" panose="02010600030101010101" pitchFamily="2" charset="-122"/>
              </a:rPr>
              <a:t>的”，都是诈骗；</a:t>
            </a:r>
            <a:endParaRPr lang="zh-CN" altLang="en-US" sz="1400" dirty="0">
              <a:solidFill>
                <a:schemeClr val="tx1">
                  <a:lumMod val="75000"/>
                  <a:lumOff val="25000"/>
                </a:schemeClr>
              </a:solidFill>
              <a:latin typeface="宋体" panose="02010600030101010101" pitchFamily="2" charset="-122"/>
              <a:ea typeface="宋体" panose="02010600030101010101" pitchFamily="2" charset="-122"/>
            </a:endParaRPr>
          </a:p>
          <a:p>
            <a:pPr algn="just">
              <a:lnSpc>
                <a:spcPct val="125000"/>
              </a:lnSpc>
            </a:pPr>
            <a:r>
              <a:rPr lang="zh-CN" altLang="en-US" sz="1400" dirty="0">
                <a:solidFill>
                  <a:schemeClr val="tx1">
                    <a:lumMod val="75000"/>
                    <a:lumOff val="25000"/>
                  </a:schemeClr>
                </a:solidFill>
                <a:latin typeface="宋体" panose="02010600030101010101" pitchFamily="2" charset="-122"/>
                <a:ea typeface="宋体" panose="02010600030101010101" pitchFamily="2" charset="-122"/>
              </a:rPr>
              <a:t>凡是通过网络平台，诱导你进行</a:t>
            </a:r>
            <a:r>
              <a:rPr lang="zh-CN" altLang="en-US" sz="1400" dirty="0">
                <a:solidFill>
                  <a:srgbClr val="FF0000"/>
                </a:solidFill>
                <a:latin typeface="宋体" panose="02010600030101010101" pitchFamily="2" charset="-122"/>
                <a:ea typeface="宋体" panose="02010600030101010101" pitchFamily="2" charset="-122"/>
              </a:rPr>
              <a:t>赌博</a:t>
            </a:r>
            <a:r>
              <a:rPr lang="zh-CN" altLang="en-US" sz="1400" dirty="0">
                <a:solidFill>
                  <a:schemeClr val="tx1">
                    <a:lumMod val="75000"/>
                    <a:lumOff val="25000"/>
                  </a:schemeClr>
                </a:solidFill>
                <a:latin typeface="宋体" panose="02010600030101010101" pitchFamily="2" charset="-122"/>
                <a:ea typeface="宋体" panose="02010600030101010101" pitchFamily="2" charset="-122"/>
              </a:rPr>
              <a:t>的，都是诈骗。</a:t>
            </a:r>
            <a:endParaRPr lang="zh-CN" altLang="en-US" sz="1400" dirty="0">
              <a:solidFill>
                <a:schemeClr val="tx1">
                  <a:lumMod val="75000"/>
                  <a:lumOff val="25000"/>
                </a:schemeClr>
              </a:solidFill>
              <a:latin typeface="宋体" panose="02010600030101010101" pitchFamily="2" charset="-122"/>
              <a:ea typeface="宋体" panose="02010600030101010101" pitchFamily="2" charset="-122"/>
            </a:endParaRPr>
          </a:p>
        </p:txBody>
      </p:sp>
      <p:sp>
        <p:nvSpPr>
          <p:cNvPr id="34" name="文本框 33"/>
          <p:cNvSpPr txBox="1"/>
          <p:nvPr/>
        </p:nvSpPr>
        <p:spPr>
          <a:xfrm>
            <a:off x="7419340" y="1734185"/>
            <a:ext cx="3620770" cy="593945"/>
          </a:xfrm>
          <a:prstGeom prst="rect">
            <a:avLst/>
          </a:prstGeom>
          <a:noFill/>
        </p:spPr>
        <p:txBody>
          <a:bodyPr wrap="square" rtlCol="0">
            <a:spAutoFit/>
          </a:bodyPr>
          <a:lstStyle/>
          <a:p>
            <a:pPr algn="ctr">
              <a:lnSpc>
                <a:spcPct val="125000"/>
              </a:lnSpc>
            </a:pPr>
            <a:r>
              <a:rPr lang="zh-CN" altLang="en-US" sz="1400" dirty="0">
                <a:solidFill>
                  <a:schemeClr val="tx1">
                    <a:lumMod val="75000"/>
                    <a:lumOff val="25000"/>
                  </a:schemeClr>
                </a:solidFill>
                <a:latin typeface="宋体" panose="02010600030101010101" pitchFamily="2" charset="-122"/>
                <a:ea typeface="宋体" panose="02010600030101010101" pitchFamily="2" charset="-122"/>
              </a:rPr>
              <a:t>凡是有亲戚、朋友向你</a:t>
            </a:r>
            <a:r>
              <a:rPr lang="zh-CN" altLang="en-US" sz="1400" dirty="0">
                <a:solidFill>
                  <a:srgbClr val="FF0000"/>
                </a:solidFill>
                <a:latin typeface="宋体" panose="02010600030101010101" pitchFamily="2" charset="-122"/>
                <a:ea typeface="宋体" panose="02010600030101010101" pitchFamily="2" charset="-122"/>
              </a:rPr>
              <a:t>借钱</a:t>
            </a:r>
            <a:r>
              <a:rPr lang="zh-CN" altLang="en-US" sz="1400" dirty="0">
                <a:solidFill>
                  <a:schemeClr val="tx1">
                    <a:lumMod val="75000"/>
                    <a:lumOff val="25000"/>
                  </a:schemeClr>
                </a:solidFill>
                <a:latin typeface="宋体" panose="02010600030101010101" pitchFamily="2" charset="-122"/>
                <a:ea typeface="宋体" panose="02010600030101010101" pitchFamily="2" charset="-122"/>
              </a:rPr>
              <a:t>，一定要通过电话及视频，与他确认情况是否真实。</a:t>
            </a:r>
            <a:endParaRPr lang="zh-CN" altLang="en-US" sz="1400" dirty="0">
              <a:solidFill>
                <a:schemeClr val="tx1">
                  <a:lumMod val="75000"/>
                  <a:lumOff val="25000"/>
                </a:schemeClr>
              </a:solidFill>
              <a:latin typeface="宋体" panose="02010600030101010101" pitchFamily="2" charset="-122"/>
              <a:ea typeface="宋体" panose="02010600030101010101" pitchFamily="2" charset="-122"/>
            </a:endParaRPr>
          </a:p>
        </p:txBody>
      </p:sp>
      <p:sp>
        <p:nvSpPr>
          <p:cNvPr id="35" name="文本框 34"/>
          <p:cNvSpPr txBox="1"/>
          <p:nvPr/>
        </p:nvSpPr>
        <p:spPr>
          <a:xfrm>
            <a:off x="7799705" y="3944160"/>
            <a:ext cx="4123055" cy="863250"/>
          </a:xfrm>
          <a:prstGeom prst="rect">
            <a:avLst/>
          </a:prstGeom>
          <a:noFill/>
        </p:spPr>
        <p:txBody>
          <a:bodyPr wrap="square" rtlCol="0">
            <a:spAutoFit/>
          </a:bodyPr>
          <a:lstStyle/>
          <a:p>
            <a:pPr algn="just">
              <a:lnSpc>
                <a:spcPct val="125000"/>
              </a:lnSpc>
            </a:pPr>
            <a:r>
              <a:rPr lang="zh-CN" altLang="en-US" sz="1400" dirty="0">
                <a:solidFill>
                  <a:schemeClr val="tx1">
                    <a:lumMod val="75000"/>
                    <a:lumOff val="25000"/>
                  </a:schemeClr>
                </a:solidFill>
                <a:latin typeface="宋体" panose="02010600030101010101" pitchFamily="2" charset="-122"/>
                <a:ea typeface="宋体" panose="02010600030101010101" pitchFamily="2" charset="-122"/>
              </a:rPr>
              <a:t>凡是邮箱、社交平台上出现的</a:t>
            </a:r>
            <a:r>
              <a:rPr lang="zh-CN" altLang="en-US" sz="1400" dirty="0">
                <a:solidFill>
                  <a:srgbClr val="FF0000"/>
                </a:solidFill>
                <a:latin typeface="宋体" panose="02010600030101010101" pitchFamily="2" charset="-122"/>
                <a:ea typeface="宋体" panose="02010600030101010101" pitchFamily="2" charset="-122"/>
              </a:rPr>
              <a:t>链接</a:t>
            </a:r>
            <a:r>
              <a:rPr lang="zh-CN" altLang="en-US" sz="1400" dirty="0">
                <a:solidFill>
                  <a:schemeClr val="tx1">
                    <a:lumMod val="75000"/>
                    <a:lumOff val="25000"/>
                  </a:schemeClr>
                </a:solidFill>
                <a:latin typeface="宋体" panose="02010600030101010101" pitchFamily="2" charset="-122"/>
                <a:ea typeface="宋体" panose="02010600030101010101" pitchFamily="2" charset="-122"/>
              </a:rPr>
              <a:t>，请不要轻易点开，更不要随意输入身份信息、银行卡卡号和密码、支付平台账号和密码等信息。</a:t>
            </a:r>
            <a:endParaRPr lang="zh-CN" altLang="en-US" sz="1400" dirty="0">
              <a:solidFill>
                <a:schemeClr val="tx1">
                  <a:lumMod val="75000"/>
                  <a:lumOff val="25000"/>
                </a:schemeClr>
              </a:solidFill>
              <a:latin typeface="宋体" panose="02010600030101010101" pitchFamily="2" charset="-122"/>
              <a:ea typeface="宋体" panose="02010600030101010101" pitchFamily="2" charset="-122"/>
            </a:endParaRPr>
          </a:p>
        </p:txBody>
      </p:sp>
      <p:sp>
        <p:nvSpPr>
          <p:cNvPr id="36" name="文本框 35"/>
          <p:cNvSpPr txBox="1"/>
          <p:nvPr/>
        </p:nvSpPr>
        <p:spPr>
          <a:xfrm>
            <a:off x="7569200" y="5078730"/>
            <a:ext cx="3662680" cy="863250"/>
          </a:xfrm>
          <a:prstGeom prst="rect">
            <a:avLst/>
          </a:prstGeom>
          <a:noFill/>
        </p:spPr>
        <p:txBody>
          <a:bodyPr wrap="square" rtlCol="0">
            <a:spAutoFit/>
          </a:bodyPr>
          <a:lstStyle/>
          <a:p>
            <a:pPr algn="ctr">
              <a:lnSpc>
                <a:spcPct val="125000"/>
              </a:lnSpc>
            </a:pPr>
            <a:r>
              <a:rPr lang="zh-CN" altLang="en-US" sz="1400" dirty="0">
                <a:solidFill>
                  <a:schemeClr val="tx1">
                    <a:lumMod val="75000"/>
                    <a:lumOff val="25000"/>
                  </a:schemeClr>
                </a:solidFill>
                <a:latin typeface="宋体" panose="02010600030101010101" pitchFamily="2" charset="-122"/>
                <a:ea typeface="宋体" panose="02010600030101010101" pitchFamily="2" charset="-122"/>
              </a:rPr>
              <a:t>切勿轻信打着“低利息，高额度，快速到账”的</a:t>
            </a:r>
            <a:r>
              <a:rPr lang="zh-CN" altLang="en-US" sz="1400" dirty="0">
                <a:solidFill>
                  <a:srgbClr val="FF0000"/>
                </a:solidFill>
                <a:latin typeface="宋体" panose="02010600030101010101" pitchFamily="2" charset="-122"/>
                <a:ea typeface="宋体" panose="02010600030101010101" pitchFamily="2" charset="-122"/>
              </a:rPr>
              <a:t>网络贷款</a:t>
            </a:r>
            <a:r>
              <a:rPr lang="zh-CN" altLang="en-US" sz="1400" dirty="0">
                <a:solidFill>
                  <a:schemeClr val="tx1">
                    <a:lumMod val="75000"/>
                    <a:lumOff val="25000"/>
                  </a:schemeClr>
                </a:solidFill>
                <a:latin typeface="宋体" panose="02010600030101010101" pitchFamily="2" charset="-122"/>
                <a:ea typeface="宋体" panose="02010600030101010101" pitchFamily="2" charset="-122"/>
              </a:rPr>
              <a:t>信息，请大家合理安排生活费，不铺张、不过度消费、不提前消费。</a:t>
            </a:r>
            <a:endParaRPr lang="zh-CN" altLang="en-US" sz="1400" dirty="0">
              <a:solidFill>
                <a:schemeClr val="tx1">
                  <a:lumMod val="75000"/>
                  <a:lumOff val="25000"/>
                </a:schemeClr>
              </a:solidFill>
              <a:latin typeface="宋体" panose="02010600030101010101" pitchFamily="2" charset="-122"/>
              <a:ea typeface="宋体" panose="02010600030101010101" pitchFamily="2" charset="-122"/>
            </a:endParaRPr>
          </a:p>
        </p:txBody>
      </p:sp>
      <p:sp>
        <p:nvSpPr>
          <p:cNvPr id="37" name="文本框 36"/>
          <p:cNvSpPr txBox="1"/>
          <p:nvPr/>
        </p:nvSpPr>
        <p:spPr>
          <a:xfrm>
            <a:off x="7799705" y="2834640"/>
            <a:ext cx="4123690" cy="360680"/>
          </a:xfrm>
          <a:prstGeom prst="rect">
            <a:avLst/>
          </a:prstGeom>
          <a:noFill/>
        </p:spPr>
        <p:txBody>
          <a:bodyPr wrap="square" rtlCol="0">
            <a:spAutoFit/>
          </a:bodyPr>
          <a:lstStyle/>
          <a:p>
            <a:pPr algn="just">
              <a:lnSpc>
                <a:spcPct val="125000"/>
              </a:lnSpc>
            </a:pPr>
            <a:r>
              <a:rPr lang="zh-CN" altLang="en-US" sz="1400" dirty="0">
                <a:solidFill>
                  <a:schemeClr val="tx1">
                    <a:lumMod val="75000"/>
                    <a:lumOff val="25000"/>
                  </a:schemeClr>
                </a:solidFill>
                <a:latin typeface="宋体" panose="02010600030101010101" pitchFamily="2" charset="-122"/>
                <a:ea typeface="宋体" panose="02010600030101010101" pitchFamily="2" charset="-122"/>
              </a:rPr>
              <a:t>上网交友须谨慎，应保持健康的上网习惯。</a:t>
            </a:r>
            <a:endParaRPr lang="zh-CN" altLang="en-US" sz="1400" dirty="0">
              <a:solidFill>
                <a:schemeClr val="tx1">
                  <a:lumMod val="75000"/>
                  <a:lumOff val="25000"/>
                </a:schemeClr>
              </a:solidFill>
              <a:latin typeface="宋体" panose="02010600030101010101" pitchFamily="2" charset="-122"/>
              <a:ea typeface="宋体" panose="02010600030101010101" pitchFamily="2" charset="-122"/>
            </a:endParaRPr>
          </a:p>
        </p:txBody>
      </p:sp>
      <p:sp>
        <p:nvSpPr>
          <p:cNvPr id="38" name="文本框 37"/>
          <p:cNvSpPr txBox="1"/>
          <p:nvPr/>
        </p:nvSpPr>
        <p:spPr>
          <a:xfrm>
            <a:off x="675005" y="978535"/>
            <a:ext cx="9615133" cy="461665"/>
          </a:xfrm>
          <a:prstGeom prst="rect">
            <a:avLst/>
          </a:prstGeom>
          <a:noFill/>
        </p:spPr>
        <p:txBody>
          <a:bodyPr wrap="none" rtlCol="0" anchor="t">
            <a:spAutoFit/>
          </a:bodyPr>
          <a:lstStyle/>
          <a:p>
            <a:r>
              <a:rPr b="1" dirty="0" err="1">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电信网络诈骗的形式多种多样</a:t>
            </a:r>
            <a:r>
              <a:rPr dirty="0" err="1">
                <a:latin typeface="宋体" panose="02010600030101010101" pitchFamily="2" charset="-122"/>
                <a:ea typeface="宋体" panose="02010600030101010101" pitchFamily="2" charset="-122"/>
                <a:cs typeface="宋体" panose="02010600030101010101" pitchFamily="2" charset="-122"/>
                <a:sym typeface="+mn-ea"/>
              </a:rPr>
              <a:t>，</a:t>
            </a:r>
            <a:r>
              <a:rPr b="1" dirty="0" err="1">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骗子的骗术五花八门</a:t>
            </a:r>
            <a:r>
              <a:rPr dirty="0" err="1">
                <a:latin typeface="宋体" panose="02010600030101010101" pitchFamily="2" charset="-122"/>
                <a:ea typeface="宋体" panose="02010600030101010101" pitchFamily="2" charset="-122"/>
                <a:cs typeface="宋体" panose="02010600030101010101" pitchFamily="2" charset="-122"/>
                <a:sym typeface="+mn-ea"/>
              </a:rPr>
              <a:t>，在此特别提醒同学们要</a:t>
            </a:r>
            <a:r>
              <a:rPr sz="2400" b="1" dirty="0" err="1">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注意</a:t>
            </a:r>
            <a:r>
              <a:rPr lang="zh-CN" sz="2400" b="1" dirty="0">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a:t>
            </a:r>
            <a:endParaRPr lang="zh-CN" sz="2400" b="1" dirty="0">
              <a:solidFill>
                <a:srgbClr val="FF0000"/>
              </a:solidFill>
              <a:latin typeface="宋体" panose="02010600030101010101" pitchFamily="2" charset="-122"/>
              <a:ea typeface="宋体" panose="02010600030101010101" pitchFamily="2" charset="-122"/>
              <a:cs typeface="宋体" panose="02010600030101010101" pitchFamily="2" charset="-122"/>
              <a:sym typeface="+mn-ea"/>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 name="任意多边形: 形状 197"/>
          <p:cNvSpPr/>
          <p:nvPr/>
        </p:nvSpPr>
        <p:spPr>
          <a:xfrm>
            <a:off x="2429" y="0"/>
            <a:ext cx="12192000" cy="6858000"/>
          </a:xfrm>
          <a:custGeom>
            <a:avLst/>
            <a:gdLst>
              <a:gd name="connsiteX0" fmla="*/ 0 w 5122714"/>
              <a:gd name="connsiteY0" fmla="*/ 0 h 6858000"/>
              <a:gd name="connsiteX1" fmla="*/ 5122714 w 5122714"/>
              <a:gd name="connsiteY1" fmla="*/ 0 h 6858000"/>
              <a:gd name="connsiteX2" fmla="*/ 5122714 w 5122714"/>
              <a:gd name="connsiteY2" fmla="*/ 6858000 h 6858000"/>
              <a:gd name="connsiteX3" fmla="*/ 0 w 512271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5122714" h="6858000">
                <a:moveTo>
                  <a:pt x="0" y="0"/>
                </a:moveTo>
                <a:lnTo>
                  <a:pt x="5122714" y="0"/>
                </a:lnTo>
                <a:lnTo>
                  <a:pt x="5122714" y="6858000"/>
                </a:lnTo>
                <a:lnTo>
                  <a:pt x="0" y="6858000"/>
                </a:lnTo>
                <a:close/>
              </a:path>
            </a:pathLst>
          </a:custGeom>
          <a:gradFill flip="none" rotWithShape="1">
            <a:gsLst>
              <a:gs pos="59000">
                <a:srgbClr val="0070C0"/>
              </a:gs>
              <a:gs pos="81000">
                <a:schemeClr val="accent5"/>
              </a:gs>
            </a:gsLst>
            <a:lin ang="5400000" scaled="0"/>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gradFill flip="none" rotWithShape="1">
                <a:gsLst>
                  <a:gs pos="0">
                    <a:srgbClr val="FFFFFF"/>
                  </a:gs>
                  <a:gs pos="70000">
                    <a:srgbClr val="FFFFFF">
                      <a:alpha val="80000"/>
                    </a:srgbClr>
                  </a:gs>
                </a:gsLst>
                <a:lin ang="5400000" scaled="1"/>
                <a:tileRect/>
              </a:gradFill>
              <a:effectLst>
                <a:outerShdw blurRad="50800" dist="38100" dir="5400000" rotWithShape="0">
                  <a:srgbClr val="FFFFFF">
                    <a:lumMod val="20000"/>
                    <a:alpha val="20000"/>
                  </a:srgbClr>
                </a:outerShdw>
              </a:effectLst>
            </a:endParaRPr>
          </a:p>
        </p:txBody>
      </p:sp>
      <p:grpSp>
        <p:nvGrpSpPr>
          <p:cNvPr id="209" name="组合 208"/>
          <p:cNvGrpSpPr/>
          <p:nvPr/>
        </p:nvGrpSpPr>
        <p:grpSpPr>
          <a:xfrm>
            <a:off x="4608332" y="5357427"/>
            <a:ext cx="2975336" cy="881939"/>
            <a:chOff x="4608201" y="5370127"/>
            <a:chExt cx="2975336" cy="881939"/>
          </a:xfrm>
        </p:grpSpPr>
        <p:pic>
          <p:nvPicPr>
            <p:cNvPr id="207" name="图片 206"/>
            <p:cNvPicPr>
              <a:picLocks noChangeAspect="1"/>
            </p:cNvPicPr>
            <p:nvPr/>
          </p:nvPicPr>
          <p:blipFill rotWithShape="1">
            <a:blip r:embed="rId1"/>
            <a:srcRect r="70472" b="49917"/>
            <a:stretch>
              <a:fillRect/>
            </a:stretch>
          </p:blipFill>
          <p:spPr>
            <a:xfrm>
              <a:off x="6543047" y="5437647"/>
              <a:ext cx="1040490" cy="814419"/>
            </a:xfrm>
            <a:custGeom>
              <a:avLst/>
              <a:gdLst>
                <a:gd name="connsiteX0" fmla="*/ 0 w 6191386"/>
                <a:gd name="connsiteY0" fmla="*/ 0 h 1620284"/>
                <a:gd name="connsiteX1" fmla="*/ 6191386 w 6191386"/>
                <a:gd name="connsiteY1" fmla="*/ 0 h 1620284"/>
                <a:gd name="connsiteX2" fmla="*/ 6191386 w 6191386"/>
                <a:gd name="connsiteY2" fmla="*/ 1620284 h 1620284"/>
                <a:gd name="connsiteX3" fmla="*/ 0 w 6191386"/>
                <a:gd name="connsiteY3" fmla="*/ 1620284 h 1620284"/>
              </a:gdLst>
              <a:ahLst/>
              <a:cxnLst>
                <a:cxn ang="0">
                  <a:pos x="connsiteX0" y="connsiteY0"/>
                </a:cxn>
                <a:cxn ang="0">
                  <a:pos x="connsiteX1" y="connsiteY1"/>
                </a:cxn>
                <a:cxn ang="0">
                  <a:pos x="connsiteX2" y="connsiteY2"/>
                </a:cxn>
                <a:cxn ang="0">
                  <a:pos x="connsiteX3" y="connsiteY3"/>
                </a:cxn>
              </a:cxnLst>
              <a:rect l="l" t="t" r="r" b="b"/>
              <a:pathLst>
                <a:path w="6191386" h="1620284">
                  <a:moveTo>
                    <a:pt x="0" y="0"/>
                  </a:moveTo>
                  <a:lnTo>
                    <a:pt x="6191386" y="0"/>
                  </a:lnTo>
                  <a:lnTo>
                    <a:pt x="6191386" y="1620284"/>
                  </a:lnTo>
                  <a:lnTo>
                    <a:pt x="0" y="1620284"/>
                  </a:lnTo>
                  <a:close/>
                </a:path>
              </a:pathLst>
            </a:custGeom>
          </p:spPr>
        </p:pic>
        <p:pic>
          <p:nvPicPr>
            <p:cNvPr id="208" name="图片 207"/>
            <p:cNvPicPr>
              <a:picLocks noChangeAspect="1"/>
            </p:cNvPicPr>
            <p:nvPr/>
          </p:nvPicPr>
          <p:blipFill rotWithShape="1">
            <a:blip r:embed="rId1"/>
            <a:srcRect r="70472" b="49917"/>
            <a:stretch>
              <a:fillRect/>
            </a:stretch>
          </p:blipFill>
          <p:spPr>
            <a:xfrm flipH="1">
              <a:off x="4608201" y="5370127"/>
              <a:ext cx="1040490" cy="814419"/>
            </a:xfrm>
            <a:custGeom>
              <a:avLst/>
              <a:gdLst>
                <a:gd name="connsiteX0" fmla="*/ 0 w 6191386"/>
                <a:gd name="connsiteY0" fmla="*/ 0 h 1620284"/>
                <a:gd name="connsiteX1" fmla="*/ 6191386 w 6191386"/>
                <a:gd name="connsiteY1" fmla="*/ 0 h 1620284"/>
                <a:gd name="connsiteX2" fmla="*/ 6191386 w 6191386"/>
                <a:gd name="connsiteY2" fmla="*/ 1620284 h 1620284"/>
                <a:gd name="connsiteX3" fmla="*/ 0 w 6191386"/>
                <a:gd name="connsiteY3" fmla="*/ 1620284 h 1620284"/>
              </a:gdLst>
              <a:ahLst/>
              <a:cxnLst>
                <a:cxn ang="0">
                  <a:pos x="connsiteX0" y="connsiteY0"/>
                </a:cxn>
                <a:cxn ang="0">
                  <a:pos x="connsiteX1" y="connsiteY1"/>
                </a:cxn>
                <a:cxn ang="0">
                  <a:pos x="connsiteX2" y="connsiteY2"/>
                </a:cxn>
                <a:cxn ang="0">
                  <a:pos x="connsiteX3" y="connsiteY3"/>
                </a:cxn>
              </a:cxnLst>
              <a:rect l="l" t="t" r="r" b="b"/>
              <a:pathLst>
                <a:path w="6191386" h="1620284">
                  <a:moveTo>
                    <a:pt x="0" y="0"/>
                  </a:moveTo>
                  <a:lnTo>
                    <a:pt x="6191386" y="0"/>
                  </a:lnTo>
                  <a:lnTo>
                    <a:pt x="6191386" y="1620284"/>
                  </a:lnTo>
                  <a:lnTo>
                    <a:pt x="0" y="1620284"/>
                  </a:lnTo>
                  <a:close/>
                </a:path>
              </a:pathLst>
            </a:custGeom>
          </p:spPr>
        </p:pic>
      </p:grpSp>
      <p:pic>
        <p:nvPicPr>
          <p:cNvPr id="210" name="图片 209"/>
          <p:cNvPicPr>
            <a:picLocks noChangeAspect="1"/>
          </p:cNvPicPr>
          <p:nvPr/>
        </p:nvPicPr>
        <p:blipFill>
          <a:blip r:embed="rId1">
            <a:alphaModFix amt="70000"/>
          </a:blip>
          <a:stretch>
            <a:fillRect/>
          </a:stretch>
        </p:blipFill>
        <p:spPr>
          <a:xfrm>
            <a:off x="4930840" y="5517964"/>
            <a:ext cx="2360578" cy="1089346"/>
          </a:xfrm>
          <a:prstGeom prst="rect">
            <a:avLst/>
          </a:prstGeom>
        </p:spPr>
      </p:pic>
      <p:pic>
        <p:nvPicPr>
          <p:cNvPr id="211" name="图片 210"/>
          <p:cNvPicPr>
            <a:picLocks noChangeAspect="1"/>
          </p:cNvPicPr>
          <p:nvPr/>
        </p:nvPicPr>
        <p:blipFill>
          <a:blip r:embed="rId1">
            <a:alphaModFix amt="50000"/>
          </a:blip>
          <a:stretch>
            <a:fillRect/>
          </a:stretch>
        </p:blipFill>
        <p:spPr>
          <a:xfrm>
            <a:off x="6309264" y="5444785"/>
            <a:ext cx="2360578" cy="1089346"/>
          </a:xfrm>
          <a:prstGeom prst="rect">
            <a:avLst/>
          </a:prstGeom>
        </p:spPr>
      </p:pic>
      <p:pic>
        <p:nvPicPr>
          <p:cNvPr id="212" name="图片 211"/>
          <p:cNvPicPr>
            <a:picLocks noChangeAspect="1"/>
          </p:cNvPicPr>
          <p:nvPr/>
        </p:nvPicPr>
        <p:blipFill>
          <a:blip r:embed="rId1">
            <a:alphaModFix amt="50000"/>
          </a:blip>
          <a:stretch>
            <a:fillRect/>
          </a:stretch>
        </p:blipFill>
        <p:spPr>
          <a:xfrm>
            <a:off x="3784815" y="5444785"/>
            <a:ext cx="2360578" cy="1089346"/>
          </a:xfrm>
          <a:prstGeom prst="rect">
            <a:avLst/>
          </a:prstGeom>
        </p:spPr>
      </p:pic>
      <p:pic>
        <p:nvPicPr>
          <p:cNvPr id="214" name="图片 213"/>
          <p:cNvPicPr>
            <a:picLocks noChangeAspect="1"/>
          </p:cNvPicPr>
          <p:nvPr/>
        </p:nvPicPr>
        <p:blipFill>
          <a:blip r:embed="rId2"/>
          <a:srcRect t="41477" r="44381"/>
          <a:stretch>
            <a:fillRect/>
          </a:stretch>
        </p:blipFill>
        <p:spPr>
          <a:xfrm>
            <a:off x="7119358" y="0"/>
            <a:ext cx="5072643" cy="1952980"/>
          </a:xfrm>
          <a:custGeom>
            <a:avLst/>
            <a:gdLst>
              <a:gd name="connsiteX0" fmla="*/ 0 w 5072643"/>
              <a:gd name="connsiteY0" fmla="*/ 0 h 2333376"/>
              <a:gd name="connsiteX1" fmla="*/ 5072643 w 5072643"/>
              <a:gd name="connsiteY1" fmla="*/ 0 h 2333376"/>
              <a:gd name="connsiteX2" fmla="*/ 5072643 w 5072643"/>
              <a:gd name="connsiteY2" fmla="*/ 2333376 h 2333376"/>
              <a:gd name="connsiteX3" fmla="*/ 0 w 5072643"/>
              <a:gd name="connsiteY3" fmla="*/ 2333376 h 2333376"/>
            </a:gdLst>
            <a:ahLst/>
            <a:cxnLst>
              <a:cxn ang="0">
                <a:pos x="connsiteX0" y="connsiteY0"/>
              </a:cxn>
              <a:cxn ang="0">
                <a:pos x="connsiteX1" y="connsiteY1"/>
              </a:cxn>
              <a:cxn ang="0">
                <a:pos x="connsiteX2" y="connsiteY2"/>
              </a:cxn>
              <a:cxn ang="0">
                <a:pos x="connsiteX3" y="connsiteY3"/>
              </a:cxn>
            </a:cxnLst>
            <a:rect l="l" t="t" r="r" b="b"/>
            <a:pathLst>
              <a:path w="5072643" h="2333376">
                <a:moveTo>
                  <a:pt x="0" y="0"/>
                </a:moveTo>
                <a:lnTo>
                  <a:pt x="5072643" y="0"/>
                </a:lnTo>
                <a:lnTo>
                  <a:pt x="5072643" y="2333376"/>
                </a:lnTo>
                <a:lnTo>
                  <a:pt x="0" y="2333376"/>
                </a:lnTo>
                <a:close/>
              </a:path>
            </a:pathLst>
          </a:custGeom>
        </p:spPr>
      </p:pic>
      <p:pic>
        <p:nvPicPr>
          <p:cNvPr id="215" name="图片 214"/>
          <p:cNvPicPr>
            <a:picLocks noChangeAspect="1"/>
          </p:cNvPicPr>
          <p:nvPr/>
        </p:nvPicPr>
        <p:blipFill>
          <a:blip r:embed="rId3"/>
          <a:srcRect l="3257" t="44200"/>
          <a:stretch>
            <a:fillRect/>
          </a:stretch>
        </p:blipFill>
        <p:spPr>
          <a:xfrm>
            <a:off x="2" y="0"/>
            <a:ext cx="6782770" cy="1805402"/>
          </a:xfrm>
          <a:custGeom>
            <a:avLst/>
            <a:gdLst>
              <a:gd name="connsiteX0" fmla="*/ 0 w 7118827"/>
              <a:gd name="connsiteY0" fmla="*/ 0 h 1894852"/>
              <a:gd name="connsiteX1" fmla="*/ 7118827 w 7118827"/>
              <a:gd name="connsiteY1" fmla="*/ 0 h 1894852"/>
              <a:gd name="connsiteX2" fmla="*/ 7118827 w 7118827"/>
              <a:gd name="connsiteY2" fmla="*/ 1894852 h 1894852"/>
              <a:gd name="connsiteX3" fmla="*/ 0 w 7118827"/>
              <a:gd name="connsiteY3" fmla="*/ 1894852 h 1894852"/>
            </a:gdLst>
            <a:ahLst/>
            <a:cxnLst>
              <a:cxn ang="0">
                <a:pos x="connsiteX0" y="connsiteY0"/>
              </a:cxn>
              <a:cxn ang="0">
                <a:pos x="connsiteX1" y="connsiteY1"/>
              </a:cxn>
              <a:cxn ang="0">
                <a:pos x="connsiteX2" y="connsiteY2"/>
              </a:cxn>
              <a:cxn ang="0">
                <a:pos x="connsiteX3" y="connsiteY3"/>
              </a:cxn>
            </a:cxnLst>
            <a:rect l="l" t="t" r="r" b="b"/>
            <a:pathLst>
              <a:path w="7118827" h="1894852">
                <a:moveTo>
                  <a:pt x="0" y="0"/>
                </a:moveTo>
                <a:lnTo>
                  <a:pt x="7118827" y="0"/>
                </a:lnTo>
                <a:lnTo>
                  <a:pt x="7118827" y="1894852"/>
                </a:lnTo>
                <a:lnTo>
                  <a:pt x="0" y="1894852"/>
                </a:lnTo>
                <a:close/>
              </a:path>
            </a:pathLst>
          </a:custGeom>
        </p:spPr>
      </p:pic>
      <p:sp>
        <p:nvSpPr>
          <p:cNvPr id="218" name="文本框 217"/>
          <p:cNvSpPr txBox="1"/>
          <p:nvPr/>
        </p:nvSpPr>
        <p:spPr>
          <a:xfrm>
            <a:off x="3402694" y="2375335"/>
            <a:ext cx="5416869" cy="1569660"/>
          </a:xfrm>
          <a:prstGeom prst="rect">
            <a:avLst/>
          </a:prstGeom>
          <a:noFill/>
        </p:spPr>
        <p:txBody>
          <a:bodyPr wrap="none" rtlCol="0">
            <a:spAutoFit/>
          </a:bodyPr>
          <a:lstStyle/>
          <a:p>
            <a:pPr algn="ctr"/>
            <a:r>
              <a:rPr lang="zh-CN" altLang="en-US" sz="9600" spc="600" dirty="0">
                <a:gradFill flip="none" rotWithShape="1">
                  <a:gsLst>
                    <a:gs pos="0">
                      <a:srgbClr val="FFFFFF"/>
                    </a:gs>
                    <a:gs pos="70000">
                      <a:srgbClr val="FFFFFF">
                        <a:alpha val="80000"/>
                      </a:srgbClr>
                    </a:gs>
                  </a:gsLst>
                  <a:lin ang="2700000" scaled="1"/>
                  <a:tileRect/>
                </a:gra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cs typeface="阿里巴巴普惠体 B" panose="00020600040101010101" pitchFamily="18" charset="-122"/>
              </a:rPr>
              <a:t>感谢聆听</a:t>
            </a:r>
            <a:endParaRPr lang="zh-CN" altLang="en-US" sz="9600" spc="600" dirty="0">
              <a:gradFill flip="none" rotWithShape="1">
                <a:gsLst>
                  <a:gs pos="0">
                    <a:srgbClr val="FFFFFF"/>
                  </a:gs>
                  <a:gs pos="70000">
                    <a:srgbClr val="FFFFFF">
                      <a:alpha val="80000"/>
                    </a:srgbClr>
                  </a:gs>
                </a:gsLst>
                <a:lin ang="2700000" scaled="1"/>
                <a:tileRect/>
              </a:gra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cs typeface="阿里巴巴普惠体 B" panose="00020600040101010101" pitchFamily="18" charset="-122"/>
            </a:endParaRPr>
          </a:p>
        </p:txBody>
      </p:sp>
      <p:pic>
        <p:nvPicPr>
          <p:cNvPr id="202" name="图片 201" descr="路旁的建筑&#10;&#10;描述已自动生成"/>
          <p:cNvPicPr>
            <a:picLocks noChangeAspect="1"/>
          </p:cNvPicPr>
          <p:nvPr/>
        </p:nvPicPr>
        <p:blipFill rotWithShape="1">
          <a:blip r:embed="rId4">
            <a:alphaModFix amt="85000"/>
            <a:extLst>
              <a:ext uri="{28A0092B-C50C-407E-A947-70E740481C1C}">
                <a14:useLocalDpi xmlns:a14="http://schemas.microsoft.com/office/drawing/2010/main" val="0"/>
              </a:ext>
            </a:extLst>
          </a:blip>
          <a:srcRect t="37016" b="22033"/>
          <a:stretch>
            <a:fillRect/>
          </a:stretch>
        </p:blipFill>
        <p:spPr>
          <a:xfrm>
            <a:off x="0" y="4344604"/>
            <a:ext cx="12192000" cy="2513396"/>
          </a:xfrm>
          <a:custGeom>
            <a:avLst/>
            <a:gdLst>
              <a:gd name="connsiteX0" fmla="*/ 0 w 12192000"/>
              <a:gd name="connsiteY0" fmla="*/ 0 h 4785348"/>
              <a:gd name="connsiteX1" fmla="*/ 12192000 w 12192000"/>
              <a:gd name="connsiteY1" fmla="*/ 0 h 4785348"/>
              <a:gd name="connsiteX2" fmla="*/ 12192000 w 12192000"/>
              <a:gd name="connsiteY2" fmla="*/ 4785348 h 4785348"/>
              <a:gd name="connsiteX3" fmla="*/ 0 w 12192000"/>
              <a:gd name="connsiteY3" fmla="*/ 4785348 h 4785348"/>
            </a:gdLst>
            <a:ahLst/>
            <a:cxnLst>
              <a:cxn ang="0">
                <a:pos x="connsiteX0" y="connsiteY0"/>
              </a:cxn>
              <a:cxn ang="0">
                <a:pos x="connsiteX1" y="connsiteY1"/>
              </a:cxn>
              <a:cxn ang="0">
                <a:pos x="connsiteX2" y="connsiteY2"/>
              </a:cxn>
              <a:cxn ang="0">
                <a:pos x="connsiteX3" y="connsiteY3"/>
              </a:cxn>
            </a:cxnLst>
            <a:rect l="l" t="t" r="r" b="b"/>
            <a:pathLst>
              <a:path w="12192000" h="4785348">
                <a:moveTo>
                  <a:pt x="0" y="0"/>
                </a:moveTo>
                <a:lnTo>
                  <a:pt x="12192000" y="0"/>
                </a:lnTo>
                <a:lnTo>
                  <a:pt x="12192000" y="4785348"/>
                </a:lnTo>
                <a:lnTo>
                  <a:pt x="0" y="4785348"/>
                </a:lnTo>
                <a:close/>
              </a:path>
            </a:pathLst>
          </a:custGeom>
          <a:effectLst/>
        </p:spPr>
      </p:pic>
      <p:pic>
        <p:nvPicPr>
          <p:cNvPr id="203" name="图片 202"/>
          <p:cNvPicPr>
            <a:picLocks noChangeAspect="1"/>
          </p:cNvPicPr>
          <p:nvPr/>
        </p:nvPicPr>
        <p:blipFill>
          <a:blip r:embed="rId1"/>
          <a:srcRect l="33249" b="66817"/>
          <a:stretch>
            <a:fillRect/>
          </a:stretch>
        </p:blipFill>
        <p:spPr>
          <a:xfrm>
            <a:off x="0" y="5920882"/>
            <a:ext cx="6191387" cy="937118"/>
          </a:xfrm>
          <a:custGeom>
            <a:avLst/>
            <a:gdLst>
              <a:gd name="connsiteX0" fmla="*/ 0 w 6191387"/>
              <a:gd name="connsiteY0" fmla="*/ 0 h 1420353"/>
              <a:gd name="connsiteX1" fmla="*/ 6191387 w 6191387"/>
              <a:gd name="connsiteY1" fmla="*/ 0 h 1420353"/>
              <a:gd name="connsiteX2" fmla="*/ 6191387 w 6191387"/>
              <a:gd name="connsiteY2" fmla="*/ 1420353 h 1420353"/>
              <a:gd name="connsiteX3" fmla="*/ 0 w 6191387"/>
              <a:gd name="connsiteY3" fmla="*/ 1420353 h 1420353"/>
            </a:gdLst>
            <a:ahLst/>
            <a:cxnLst>
              <a:cxn ang="0">
                <a:pos x="connsiteX0" y="connsiteY0"/>
              </a:cxn>
              <a:cxn ang="0">
                <a:pos x="connsiteX1" y="connsiteY1"/>
              </a:cxn>
              <a:cxn ang="0">
                <a:pos x="connsiteX2" y="connsiteY2"/>
              </a:cxn>
              <a:cxn ang="0">
                <a:pos x="connsiteX3" y="connsiteY3"/>
              </a:cxn>
            </a:cxnLst>
            <a:rect l="l" t="t" r="r" b="b"/>
            <a:pathLst>
              <a:path w="6191387" h="1420353">
                <a:moveTo>
                  <a:pt x="0" y="0"/>
                </a:moveTo>
                <a:lnTo>
                  <a:pt x="6191387" y="0"/>
                </a:lnTo>
                <a:lnTo>
                  <a:pt x="6191387" y="1420353"/>
                </a:lnTo>
                <a:lnTo>
                  <a:pt x="0" y="1420353"/>
                </a:lnTo>
                <a:close/>
              </a:path>
            </a:pathLst>
          </a:custGeom>
        </p:spPr>
      </p:pic>
      <p:pic>
        <p:nvPicPr>
          <p:cNvPr id="204" name="图片 203"/>
          <p:cNvPicPr>
            <a:picLocks noChangeAspect="1"/>
          </p:cNvPicPr>
          <p:nvPr/>
        </p:nvPicPr>
        <p:blipFill>
          <a:blip r:embed="rId1"/>
          <a:srcRect r="33249" b="62146"/>
          <a:stretch>
            <a:fillRect/>
          </a:stretch>
        </p:blipFill>
        <p:spPr>
          <a:xfrm>
            <a:off x="6000614" y="5788972"/>
            <a:ext cx="6191386" cy="1069028"/>
          </a:xfrm>
          <a:custGeom>
            <a:avLst/>
            <a:gdLst>
              <a:gd name="connsiteX0" fmla="*/ 0 w 6191386"/>
              <a:gd name="connsiteY0" fmla="*/ 0 h 1620284"/>
              <a:gd name="connsiteX1" fmla="*/ 6191386 w 6191386"/>
              <a:gd name="connsiteY1" fmla="*/ 0 h 1620284"/>
              <a:gd name="connsiteX2" fmla="*/ 6191386 w 6191386"/>
              <a:gd name="connsiteY2" fmla="*/ 1620284 h 1620284"/>
              <a:gd name="connsiteX3" fmla="*/ 0 w 6191386"/>
              <a:gd name="connsiteY3" fmla="*/ 1620284 h 1620284"/>
            </a:gdLst>
            <a:ahLst/>
            <a:cxnLst>
              <a:cxn ang="0">
                <a:pos x="connsiteX0" y="connsiteY0"/>
              </a:cxn>
              <a:cxn ang="0">
                <a:pos x="connsiteX1" y="connsiteY1"/>
              </a:cxn>
              <a:cxn ang="0">
                <a:pos x="connsiteX2" y="connsiteY2"/>
              </a:cxn>
              <a:cxn ang="0">
                <a:pos x="connsiteX3" y="connsiteY3"/>
              </a:cxn>
            </a:cxnLst>
            <a:rect l="l" t="t" r="r" b="b"/>
            <a:pathLst>
              <a:path w="6191386" h="1620284">
                <a:moveTo>
                  <a:pt x="0" y="0"/>
                </a:moveTo>
                <a:lnTo>
                  <a:pt x="6191386" y="0"/>
                </a:lnTo>
                <a:lnTo>
                  <a:pt x="6191386" y="1620284"/>
                </a:lnTo>
                <a:lnTo>
                  <a:pt x="0" y="1620284"/>
                </a:lnTo>
                <a:close/>
              </a:path>
            </a:pathLst>
          </a:custGeom>
        </p:spPr>
      </p:pic>
      <p:pic>
        <p:nvPicPr>
          <p:cNvPr id="4" name="图片 3"/>
          <p:cNvPicPr>
            <a:picLocks noChangeAspect="1"/>
          </p:cNvPicPr>
          <p:nvPr/>
        </p:nvPicPr>
        <p:blipFill>
          <a:blip r:embed="rId5"/>
          <a:stretch>
            <a:fillRect/>
          </a:stretch>
        </p:blipFill>
        <p:spPr>
          <a:xfrm>
            <a:off x="2464883" y="747156"/>
            <a:ext cx="7262233" cy="935944"/>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198" name="任意多边形: 形状 197"/>
          <p:cNvSpPr/>
          <p:nvPr/>
        </p:nvSpPr>
        <p:spPr>
          <a:xfrm>
            <a:off x="0" y="0"/>
            <a:ext cx="12192000" cy="6858000"/>
          </a:xfrm>
          <a:custGeom>
            <a:avLst/>
            <a:gdLst>
              <a:gd name="connsiteX0" fmla="*/ 0 w 5122714"/>
              <a:gd name="connsiteY0" fmla="*/ 0 h 6858000"/>
              <a:gd name="connsiteX1" fmla="*/ 5122714 w 5122714"/>
              <a:gd name="connsiteY1" fmla="*/ 0 h 6858000"/>
              <a:gd name="connsiteX2" fmla="*/ 5122714 w 5122714"/>
              <a:gd name="connsiteY2" fmla="*/ 6858000 h 6858000"/>
              <a:gd name="connsiteX3" fmla="*/ 0 w 512271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5122714" h="6858000">
                <a:moveTo>
                  <a:pt x="0" y="0"/>
                </a:moveTo>
                <a:lnTo>
                  <a:pt x="5122714" y="0"/>
                </a:lnTo>
                <a:lnTo>
                  <a:pt x="5122714" y="6858000"/>
                </a:lnTo>
                <a:lnTo>
                  <a:pt x="0" y="6858000"/>
                </a:lnTo>
                <a:close/>
              </a:path>
            </a:pathLst>
          </a:custGeom>
          <a:gradFill flip="none" rotWithShape="1">
            <a:gsLst>
              <a:gs pos="0">
                <a:srgbClr val="0079BA">
                  <a:alpha val="91000"/>
                </a:srgbClr>
              </a:gs>
              <a:gs pos="100000">
                <a:srgbClr val="0079BA">
                  <a:alpha val="98000"/>
                </a:srgbClr>
              </a:gs>
            </a:gsLst>
            <a:path path="circle">
              <a:fillToRect l="50000" t="50000" r="50000" b="50000"/>
            </a:path>
            <a:tileRect/>
          </a:gradFill>
          <a:ln>
            <a:noFill/>
          </a:ln>
          <a:effectLst>
            <a:outerShdw blurRad="50800" dist="38100" dir="5400000" rotWithShape="0">
              <a:srgbClr val="0079BA">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gradFill flip="none" rotWithShape="1">
                <a:gsLst>
                  <a:gs pos="0">
                    <a:srgbClr val="FFFFFF"/>
                  </a:gs>
                  <a:gs pos="70000">
                    <a:srgbClr val="FFFFFF">
                      <a:alpha val="80000"/>
                    </a:srgbClr>
                  </a:gs>
                </a:gsLst>
                <a:lin ang="5400000" scaled="1"/>
                <a:tileRect/>
              </a:gradFill>
              <a:effectLst>
                <a:outerShdw blurRad="50800" dist="38100" dir="5400000" rotWithShape="0">
                  <a:srgbClr val="FFFFFF">
                    <a:lumMod val="20000"/>
                    <a:alpha val="20000"/>
                  </a:srgbClr>
                </a:outerShdw>
              </a:effectLst>
            </a:endParaRPr>
          </a:p>
        </p:txBody>
      </p:sp>
      <p:grpSp>
        <p:nvGrpSpPr>
          <p:cNvPr id="4" name="组合 3"/>
          <p:cNvGrpSpPr/>
          <p:nvPr/>
        </p:nvGrpSpPr>
        <p:grpSpPr>
          <a:xfrm flipV="1">
            <a:off x="0" y="4524624"/>
            <a:ext cx="12192000" cy="2333376"/>
            <a:chOff x="104998" y="5610930"/>
            <a:chExt cx="12192000" cy="2333376"/>
          </a:xfrm>
        </p:grpSpPr>
        <p:pic>
          <p:nvPicPr>
            <p:cNvPr id="214" name="图片 213"/>
            <p:cNvPicPr>
              <a:picLocks noChangeAspect="1"/>
            </p:cNvPicPr>
            <p:nvPr/>
          </p:nvPicPr>
          <p:blipFill>
            <a:blip r:embed="rId2"/>
            <a:srcRect t="41477" r="44381"/>
            <a:stretch>
              <a:fillRect/>
            </a:stretch>
          </p:blipFill>
          <p:spPr>
            <a:xfrm>
              <a:off x="7224355" y="5610930"/>
              <a:ext cx="5072643" cy="2333376"/>
            </a:xfrm>
            <a:custGeom>
              <a:avLst/>
              <a:gdLst>
                <a:gd name="connsiteX0" fmla="*/ 0 w 5072643"/>
                <a:gd name="connsiteY0" fmla="*/ 0 h 2333376"/>
                <a:gd name="connsiteX1" fmla="*/ 5072643 w 5072643"/>
                <a:gd name="connsiteY1" fmla="*/ 0 h 2333376"/>
                <a:gd name="connsiteX2" fmla="*/ 5072643 w 5072643"/>
                <a:gd name="connsiteY2" fmla="*/ 2333376 h 2333376"/>
                <a:gd name="connsiteX3" fmla="*/ 0 w 5072643"/>
                <a:gd name="connsiteY3" fmla="*/ 2333376 h 2333376"/>
              </a:gdLst>
              <a:ahLst/>
              <a:cxnLst>
                <a:cxn ang="0">
                  <a:pos x="connsiteX0" y="connsiteY0"/>
                </a:cxn>
                <a:cxn ang="0">
                  <a:pos x="connsiteX1" y="connsiteY1"/>
                </a:cxn>
                <a:cxn ang="0">
                  <a:pos x="connsiteX2" y="connsiteY2"/>
                </a:cxn>
                <a:cxn ang="0">
                  <a:pos x="connsiteX3" y="connsiteY3"/>
                </a:cxn>
              </a:cxnLst>
              <a:rect l="l" t="t" r="r" b="b"/>
              <a:pathLst>
                <a:path w="5072643" h="2333376">
                  <a:moveTo>
                    <a:pt x="0" y="0"/>
                  </a:moveTo>
                  <a:lnTo>
                    <a:pt x="5072643" y="0"/>
                  </a:lnTo>
                  <a:lnTo>
                    <a:pt x="5072643" y="2333376"/>
                  </a:lnTo>
                  <a:lnTo>
                    <a:pt x="0" y="2333376"/>
                  </a:lnTo>
                  <a:close/>
                </a:path>
              </a:pathLst>
            </a:custGeom>
          </p:spPr>
        </p:pic>
        <p:pic>
          <p:nvPicPr>
            <p:cNvPr id="215" name="图片 214"/>
            <p:cNvPicPr>
              <a:picLocks noChangeAspect="1"/>
            </p:cNvPicPr>
            <p:nvPr/>
          </p:nvPicPr>
          <p:blipFill>
            <a:blip r:embed="rId3"/>
            <a:srcRect l="3257" t="44200"/>
            <a:stretch>
              <a:fillRect/>
            </a:stretch>
          </p:blipFill>
          <p:spPr>
            <a:xfrm>
              <a:off x="104998" y="5610930"/>
              <a:ext cx="7118827" cy="1894852"/>
            </a:xfrm>
            <a:custGeom>
              <a:avLst/>
              <a:gdLst>
                <a:gd name="connsiteX0" fmla="*/ 0 w 7118827"/>
                <a:gd name="connsiteY0" fmla="*/ 0 h 1894852"/>
                <a:gd name="connsiteX1" fmla="*/ 7118827 w 7118827"/>
                <a:gd name="connsiteY1" fmla="*/ 0 h 1894852"/>
                <a:gd name="connsiteX2" fmla="*/ 7118827 w 7118827"/>
                <a:gd name="connsiteY2" fmla="*/ 1894852 h 1894852"/>
                <a:gd name="connsiteX3" fmla="*/ 0 w 7118827"/>
                <a:gd name="connsiteY3" fmla="*/ 1894852 h 1894852"/>
              </a:gdLst>
              <a:ahLst/>
              <a:cxnLst>
                <a:cxn ang="0">
                  <a:pos x="connsiteX0" y="connsiteY0"/>
                </a:cxn>
                <a:cxn ang="0">
                  <a:pos x="connsiteX1" y="connsiteY1"/>
                </a:cxn>
                <a:cxn ang="0">
                  <a:pos x="connsiteX2" y="connsiteY2"/>
                </a:cxn>
                <a:cxn ang="0">
                  <a:pos x="connsiteX3" y="connsiteY3"/>
                </a:cxn>
              </a:cxnLst>
              <a:rect l="l" t="t" r="r" b="b"/>
              <a:pathLst>
                <a:path w="7118827" h="1894852">
                  <a:moveTo>
                    <a:pt x="0" y="0"/>
                  </a:moveTo>
                  <a:lnTo>
                    <a:pt x="7118827" y="0"/>
                  </a:lnTo>
                  <a:lnTo>
                    <a:pt x="7118827" y="1894852"/>
                  </a:lnTo>
                  <a:lnTo>
                    <a:pt x="0" y="1894852"/>
                  </a:lnTo>
                  <a:close/>
                </a:path>
              </a:pathLst>
            </a:custGeom>
          </p:spPr>
        </p:pic>
      </p:grpSp>
      <p:sp>
        <p:nvSpPr>
          <p:cNvPr id="3" name="文本框 2"/>
          <p:cNvSpPr txBox="1"/>
          <p:nvPr/>
        </p:nvSpPr>
        <p:spPr>
          <a:xfrm>
            <a:off x="1085059" y="-1195343"/>
            <a:ext cx="3090911" cy="9248686"/>
          </a:xfrm>
          <a:prstGeom prst="rect">
            <a:avLst/>
          </a:prstGeom>
          <a:noFill/>
        </p:spPr>
        <p:txBody>
          <a:bodyPr wrap="none" rtlCol="0">
            <a:spAutoFit/>
          </a:bodyPr>
          <a:lstStyle/>
          <a:p>
            <a:pPr algn="ctr"/>
            <a:r>
              <a:rPr lang="en-US" altLang="zh-CN" sz="59500" dirty="0">
                <a:ln>
                  <a:solidFill>
                    <a:schemeClr val="bg1">
                      <a:alpha val="58000"/>
                    </a:schemeClr>
                  </a:solidFill>
                </a:ln>
                <a:blipFill dpi="0" rotWithShape="1">
                  <a:blip r:embed="rId1">
                    <a:alphaModFix amt="99000"/>
                  </a:blip>
                  <a:srcRect/>
                  <a:tile tx="819150" ty="-177800" sx="100000" sy="100000" flip="none" algn="tl"/>
                </a:blipFill>
                <a:latin typeface="Impact" panose="020B0806030902050204" pitchFamily="34" charset="0"/>
                <a:ea typeface="OPPOSans B" panose="00020600040101010101" pitchFamily="18" charset="-122"/>
                <a:cs typeface="OPPOSans B" panose="00020600040101010101" pitchFamily="18" charset="-122"/>
              </a:rPr>
              <a:t>1</a:t>
            </a:r>
            <a:endParaRPr lang="zh-CN" altLang="en-US" sz="59500" dirty="0">
              <a:ln>
                <a:solidFill>
                  <a:schemeClr val="bg1">
                    <a:alpha val="58000"/>
                  </a:schemeClr>
                </a:solidFill>
              </a:ln>
              <a:blipFill dpi="0" rotWithShape="1">
                <a:blip r:embed="rId1">
                  <a:alphaModFix amt="99000"/>
                </a:blip>
                <a:srcRect/>
                <a:tile tx="819150" ty="-177800" sx="100000" sy="100000" flip="none" algn="tl"/>
              </a:blipFill>
              <a:latin typeface="Impact" panose="020B0806030902050204" pitchFamily="34" charset="0"/>
              <a:ea typeface="OPPOSans B" panose="00020600040101010101" pitchFamily="18" charset="-122"/>
              <a:cs typeface="OPPOSans B" panose="00020600040101010101" pitchFamily="18" charset="-122"/>
            </a:endParaRPr>
          </a:p>
        </p:txBody>
      </p:sp>
      <p:grpSp>
        <p:nvGrpSpPr>
          <p:cNvPr id="11" name="组合 10"/>
          <p:cNvGrpSpPr/>
          <p:nvPr/>
        </p:nvGrpSpPr>
        <p:grpSpPr>
          <a:xfrm>
            <a:off x="4417012" y="2142185"/>
            <a:ext cx="5820825" cy="2419555"/>
            <a:chOff x="3965466" y="2470441"/>
            <a:chExt cx="5820825" cy="2419555"/>
          </a:xfrm>
        </p:grpSpPr>
        <p:sp>
          <p:nvSpPr>
            <p:cNvPr id="5" name="文本框 4"/>
            <p:cNvSpPr txBox="1"/>
            <p:nvPr/>
          </p:nvSpPr>
          <p:spPr>
            <a:xfrm>
              <a:off x="4428578" y="2470441"/>
              <a:ext cx="3570208" cy="1107996"/>
            </a:xfrm>
            <a:prstGeom prst="rect">
              <a:avLst/>
            </a:prstGeom>
            <a:noFill/>
          </p:spPr>
          <p:txBody>
            <a:bodyPr wrap="none" rtlCol="0">
              <a:spAutoFit/>
            </a:bodyPr>
            <a:lstStyle/>
            <a:p>
              <a:r>
                <a:rPr lang="zh-CN" altLang="en-US" sz="6600"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cs typeface="阿里巴巴普惠体 B" panose="00020600040101010101" pitchFamily="18" charset="-122"/>
                </a:rPr>
                <a:t>宿舍安全</a:t>
              </a:r>
              <a:endParaRPr lang="zh-CN" altLang="en-US" sz="6600"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cs typeface="阿里巴巴普惠体 B" panose="00020600040101010101" pitchFamily="18" charset="-122"/>
              </a:endParaRPr>
            </a:p>
          </p:txBody>
        </p:sp>
        <p:sp>
          <p:nvSpPr>
            <p:cNvPr id="8" name="文本框 7"/>
            <p:cNvSpPr txBox="1"/>
            <p:nvPr/>
          </p:nvSpPr>
          <p:spPr>
            <a:xfrm>
              <a:off x="3965466" y="3956705"/>
              <a:ext cx="5820825" cy="369332"/>
            </a:xfrm>
            <a:prstGeom prst="rect">
              <a:avLst/>
            </a:prstGeom>
            <a:noFill/>
          </p:spPr>
          <p:txBody>
            <a:bodyPr wrap="none" rtlCol="0">
              <a:spAutoFit/>
            </a:bodyPr>
            <a:lstStyle/>
            <a:p>
              <a:pPr marL="342900" indent="-342900" algn="ctr">
                <a:buFont typeface="Wingdings" panose="05000000000000000000" pitchFamily="2" charset="2"/>
                <a:buChar char="l"/>
              </a:pPr>
              <a:r>
                <a:rPr lang="en-US" altLang="zh-CN"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微软雅黑" panose="020B0503020204020204" pitchFamily="34" charset="-122"/>
                  <a:ea typeface="微软雅黑" panose="020B0503020204020204" pitchFamily="34" charset="-122"/>
                  <a:cs typeface="阿里巴巴普惠体 L" panose="00020600040101010101" pitchFamily="18" charset="-122"/>
                </a:rPr>
                <a:t>《</a:t>
              </a:r>
              <a:r>
                <a:rPr lang="zh-CN" altLang="en-US"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微软雅黑" panose="020B0503020204020204" pitchFamily="34" charset="-122"/>
                  <a:ea typeface="微软雅黑" panose="020B0503020204020204" pitchFamily="34" charset="-122"/>
                  <a:cs typeface="阿里巴巴普惠体 L" panose="00020600040101010101" pitchFamily="18" charset="-122"/>
                </a:rPr>
                <a:t>学生公寓管理办法</a:t>
              </a:r>
              <a:r>
                <a:rPr lang="en-US" altLang="zh-CN"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微软雅黑" panose="020B0503020204020204" pitchFamily="34" charset="-122"/>
                  <a:ea typeface="微软雅黑" panose="020B0503020204020204" pitchFamily="34" charset="-122"/>
                  <a:cs typeface="阿里巴巴普惠体 L" panose="00020600040101010101" pitchFamily="18" charset="-122"/>
                </a:rPr>
                <a:t>》</a:t>
              </a:r>
              <a:r>
                <a:rPr lang="zh-CN" altLang="en-US"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微软雅黑" panose="020B0503020204020204" pitchFamily="34" charset="-122"/>
                  <a:ea typeface="微软雅黑" panose="020B0503020204020204" pitchFamily="34" charset="-122"/>
                  <a:cs typeface="阿里巴巴普惠体 L" panose="00020600040101010101" pitchFamily="18" charset="-122"/>
                </a:rPr>
                <a:t>（西交校学生</a:t>
              </a:r>
              <a:r>
                <a:rPr lang="en-US" altLang="zh-CN"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微软雅黑" panose="020B0503020204020204" pitchFamily="34" charset="-122"/>
                  <a:ea typeface="微软雅黑" panose="020B0503020204020204" pitchFamily="34" charset="-122"/>
                  <a:cs typeface="阿里巴巴普惠体 L" panose="00020600040101010101" pitchFamily="18" charset="-122"/>
                </a:rPr>
                <a:t>〔2021〕8</a:t>
              </a:r>
              <a:r>
                <a:rPr lang="zh-CN" altLang="en-US"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微软雅黑" panose="020B0503020204020204" pitchFamily="34" charset="-122"/>
                  <a:ea typeface="微软雅黑" panose="020B0503020204020204" pitchFamily="34" charset="-122"/>
                  <a:cs typeface="阿里巴巴普惠体 L" panose="00020600040101010101" pitchFamily="18" charset="-122"/>
                </a:rPr>
                <a:t>号）</a:t>
              </a:r>
              <a:endParaRPr lang="en-US" altLang="zh-CN"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微软雅黑" panose="020B0503020204020204" pitchFamily="34" charset="-122"/>
                <a:ea typeface="微软雅黑" panose="020B0503020204020204" pitchFamily="34" charset="-122"/>
                <a:cs typeface="阿里巴巴普惠体 L" panose="00020600040101010101" pitchFamily="18" charset="-122"/>
              </a:endParaRPr>
            </a:p>
          </p:txBody>
        </p:sp>
        <p:sp>
          <p:nvSpPr>
            <p:cNvPr id="9" name="文本框 8"/>
            <p:cNvSpPr txBox="1"/>
            <p:nvPr/>
          </p:nvSpPr>
          <p:spPr>
            <a:xfrm>
              <a:off x="3965466" y="4520664"/>
              <a:ext cx="4916731" cy="369332"/>
            </a:xfrm>
            <a:prstGeom prst="rect">
              <a:avLst/>
            </a:prstGeom>
            <a:noFill/>
          </p:spPr>
          <p:txBody>
            <a:bodyPr wrap="none" rtlCol="0">
              <a:spAutoFit/>
            </a:bodyPr>
            <a:lstStyle/>
            <a:p>
              <a:pPr marL="342900" indent="-342900" algn="ctr">
                <a:buFont typeface="Wingdings" panose="05000000000000000000" pitchFamily="2" charset="2"/>
                <a:buChar char="l"/>
              </a:pPr>
              <a:r>
                <a:rPr lang="en-US" altLang="zh-CN"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微软雅黑" panose="020B0503020204020204" pitchFamily="34" charset="-122"/>
                  <a:ea typeface="微软雅黑" panose="020B0503020204020204" pitchFamily="34" charset="-122"/>
                  <a:cs typeface="阿里巴巴普惠体 L" panose="00020600040101010101" pitchFamily="18" charset="-122"/>
                </a:rPr>
                <a:t>《</a:t>
              </a:r>
              <a:r>
                <a:rPr lang="zh-CN" altLang="en-US"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微软雅黑" panose="020B0503020204020204" pitchFamily="34" charset="-122"/>
                  <a:ea typeface="微软雅黑" panose="020B0503020204020204" pitchFamily="34" charset="-122"/>
                  <a:cs typeface="阿里巴巴普惠体 L" panose="00020600040101010101" pitchFamily="18" charset="-122"/>
                </a:rPr>
                <a:t>交通运输与物流学院园区相关管理办法</a:t>
              </a:r>
              <a:r>
                <a:rPr lang="en-US" altLang="zh-CN"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微软雅黑" panose="020B0503020204020204" pitchFamily="34" charset="-122"/>
                  <a:ea typeface="微软雅黑" panose="020B0503020204020204" pitchFamily="34" charset="-122"/>
                  <a:cs typeface="阿里巴巴普惠体 L" panose="00020600040101010101" pitchFamily="18" charset="-122"/>
                </a:rPr>
                <a:t>》</a:t>
              </a:r>
              <a:endParaRPr lang="en-US" altLang="zh-CN"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微软雅黑" panose="020B0503020204020204" pitchFamily="34" charset="-122"/>
                <a:ea typeface="微软雅黑" panose="020B0503020204020204" pitchFamily="34" charset="-122"/>
                <a:cs typeface="阿里巴巴普惠体 L" panose="00020600040101010101" pitchFamily="18" charset="-122"/>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1-2-1"/>
          <p:cNvPicPr>
            <a:picLocks noChangeAspect="1" noChangeArrowheads="1"/>
          </p:cNvPicPr>
          <p:nvPr/>
        </p:nvPicPr>
        <p:blipFill>
          <a:blip r:embed="rId1">
            <a:duotone>
              <a:schemeClr val="accent5">
                <a:shade val="45000"/>
                <a:satMod val="135000"/>
              </a:schemeClr>
              <a:prstClr val="white"/>
            </a:duotone>
            <a:extLst>
              <a:ext uri="{28A0092B-C50C-407E-A947-70E740481C1C}">
                <a14:useLocalDpi xmlns:a14="http://schemas.microsoft.com/office/drawing/2010/main" val="0"/>
              </a:ext>
            </a:extLst>
          </a:blip>
          <a:srcRect r="21518"/>
          <a:stretch>
            <a:fillRect/>
          </a:stretch>
        </p:blipFill>
        <p:spPr bwMode="auto">
          <a:xfrm>
            <a:off x="4865571" y="0"/>
            <a:ext cx="7326429" cy="904346"/>
          </a:xfrm>
          <a:custGeom>
            <a:avLst/>
            <a:gdLst>
              <a:gd name="connsiteX0" fmla="*/ 0 w 7326429"/>
              <a:gd name="connsiteY0" fmla="*/ 0 h 904346"/>
              <a:gd name="connsiteX1" fmla="*/ 7326429 w 7326429"/>
              <a:gd name="connsiteY1" fmla="*/ 0 h 904346"/>
              <a:gd name="connsiteX2" fmla="*/ 7326429 w 7326429"/>
              <a:gd name="connsiteY2" fmla="*/ 454025 h 904346"/>
              <a:gd name="connsiteX3" fmla="*/ 6963906 w 7326429"/>
              <a:gd name="connsiteY3" fmla="*/ 898826 h 904346"/>
              <a:gd name="connsiteX4" fmla="*/ 6909147 w 7326429"/>
              <a:gd name="connsiteY4" fmla="*/ 904346 h 904346"/>
              <a:gd name="connsiteX5" fmla="*/ 0 w 7326429"/>
              <a:gd name="connsiteY5" fmla="*/ 904346 h 904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26429" h="904346">
                <a:moveTo>
                  <a:pt x="0" y="0"/>
                </a:moveTo>
                <a:lnTo>
                  <a:pt x="7326429" y="0"/>
                </a:lnTo>
                <a:lnTo>
                  <a:pt x="7326429" y="454025"/>
                </a:lnTo>
                <a:cubicBezTo>
                  <a:pt x="7326429" y="673432"/>
                  <a:pt x="7170797" y="856490"/>
                  <a:pt x="6963906" y="898826"/>
                </a:cubicBezTo>
                <a:lnTo>
                  <a:pt x="6909147" y="904346"/>
                </a:lnTo>
                <a:lnTo>
                  <a:pt x="0" y="904346"/>
                </a:lnTo>
                <a:close/>
              </a:path>
            </a:pathLst>
          </a:custGeom>
          <a:noFill/>
          <a:effectLst/>
          <a:extLst>
            <a:ext uri="{909E8E84-426E-40DD-AFC4-6F175D3DCCD1}">
              <a14:hiddenFill xmlns:a14="http://schemas.microsoft.com/office/drawing/2010/main">
                <a:solidFill>
                  <a:srgbClr val="FFFFFF"/>
                </a:solidFill>
              </a14:hiddenFill>
            </a:ext>
          </a:extLst>
        </p:spPr>
      </p:pic>
      <p:sp>
        <p:nvSpPr>
          <p:cNvPr id="13" name="1-2-2"/>
          <p:cNvSpPr/>
          <p:nvPr/>
        </p:nvSpPr>
        <p:spPr>
          <a:xfrm flipV="1">
            <a:off x="-1523" y="0"/>
            <a:ext cx="12155486" cy="908050"/>
          </a:xfrm>
          <a:prstGeom prst="round1Rect">
            <a:avLst>
              <a:gd name="adj" fmla="val 50000"/>
            </a:avLst>
          </a:prstGeom>
          <a:gradFill flip="none" rotWithShape="1">
            <a:gsLst>
              <a:gs pos="33000">
                <a:srgbClr val="0079BA">
                  <a:alpha val="84000"/>
                </a:srgbClr>
              </a:gs>
              <a:gs pos="0">
                <a:srgbClr val="00BFE8">
                  <a:alpha val="0"/>
                </a:srgbClr>
              </a:gs>
              <a:gs pos="91000">
                <a:srgbClr val="0079BA"/>
              </a:gs>
            </a:gsLst>
            <a:lin ang="108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gradFill flip="none" rotWithShape="1">
                <a:gsLst>
                  <a:gs pos="0">
                    <a:srgbClr val="FFFFFF"/>
                  </a:gs>
                  <a:gs pos="70000">
                    <a:srgbClr val="FFFFFF">
                      <a:alpha val="80000"/>
                    </a:srgbClr>
                  </a:gs>
                </a:gsLst>
                <a:lin ang="5400000" scaled="1"/>
                <a:tileRect/>
              </a:gradFill>
              <a:effectLst>
                <a:outerShdw blurRad="50800" dist="38100" dir="5400000" rotWithShape="0">
                  <a:srgbClr val="FFFFFF">
                    <a:lumMod val="20000"/>
                    <a:alpha val="20000"/>
                  </a:srgbClr>
                </a:outerShdw>
              </a:effectLst>
            </a:endParaRPr>
          </a:p>
        </p:txBody>
      </p:sp>
      <p:sp>
        <p:nvSpPr>
          <p:cNvPr id="18" name="1-3"/>
          <p:cNvSpPr txBox="1"/>
          <p:nvPr/>
        </p:nvSpPr>
        <p:spPr>
          <a:xfrm>
            <a:off x="931778" y="256282"/>
            <a:ext cx="3775393" cy="523220"/>
          </a:xfrm>
          <a:prstGeom prst="rect">
            <a:avLst/>
          </a:prstGeom>
          <a:noFill/>
        </p:spPr>
        <p:txBody>
          <a:bodyPr wrap="none" rtlCol="0">
            <a:spAutoFit/>
          </a:bodyPr>
          <a:lstStyle>
            <a:defPPr>
              <a:defRPr lang="zh-CN"/>
            </a:defPPr>
            <a:lvl1pPr marR="0" lvl="0" indent="0" algn="ctr" fontAlgn="auto">
              <a:lnSpc>
                <a:spcPct val="100000"/>
              </a:lnSpc>
              <a:spcBef>
                <a:spcPts val="0"/>
              </a:spcBef>
              <a:spcAft>
                <a:spcPts val="0"/>
              </a:spcAft>
              <a:buClrTx/>
              <a:buSzTx/>
              <a:buFontTx/>
              <a:buNone/>
              <a:defRPr kumimoji="0" sz="6000" b="0" i="0" u="none" strike="noStrike" cap="none" spc="0" normalizeH="0" baseline="0">
                <a:ln>
                  <a:noFill/>
                </a:ln>
                <a:solidFill>
                  <a:srgbClr val="2C1F17"/>
                </a:solidFill>
                <a:effectLst/>
                <a:uLnTx/>
                <a:uFillTx/>
                <a:latin typeface="思源黑体 CN Bold" panose="020B0800000000000000" charset="-122"/>
                <a:ea typeface="思源黑体 CN Bold" panose="020B0800000000000000" charset="-122"/>
              </a:defRPr>
            </a:lvl1pPr>
          </a:lstStyle>
          <a:p>
            <a:r>
              <a:rPr lang="en-US" altLang="zh-CN" sz="2800"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rPr>
              <a:t>《</a:t>
            </a:r>
            <a:r>
              <a:rPr lang="zh-CN" altLang="en-US" sz="2800"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rPr>
              <a:t>学生公寓管理办法</a:t>
            </a:r>
            <a:r>
              <a:rPr lang="en-US" altLang="zh-CN" sz="2800"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rPr>
              <a:t>》</a:t>
            </a:r>
            <a:endParaRPr lang="zh-CN" altLang="en-US" sz="2800"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endParaRPr>
          </a:p>
        </p:txBody>
      </p:sp>
      <p:sp>
        <p:nvSpPr>
          <p:cNvPr id="24" name="1-7"/>
          <p:cNvSpPr/>
          <p:nvPr/>
        </p:nvSpPr>
        <p:spPr>
          <a:xfrm>
            <a:off x="372767" y="228673"/>
            <a:ext cx="578438" cy="578438"/>
          </a:xfrm>
          <a:prstGeom prst="ellipse">
            <a:avLst/>
          </a:prstGeom>
          <a:gradFill flip="none" rotWithShape="1">
            <a:gsLst>
              <a:gs pos="0">
                <a:schemeClr val="accent5">
                  <a:lumMod val="20000"/>
                  <a:lumOff val="80000"/>
                </a:schemeClr>
              </a:gs>
              <a:gs pos="70000">
                <a:srgbClr val="FFFFFF"/>
              </a:gs>
            </a:gsLst>
            <a:lin ang="5400000" scaled="1"/>
            <a:tileRect/>
          </a:gradFill>
          <a:ln>
            <a:noFill/>
          </a:ln>
          <a:effectLst>
            <a:outerShdw blurRad="50800" dist="38100" dir="5400000" rotWithShape="0">
              <a:srgbClr val="FFFFFF">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gradFill flip="none" rotWithShape="1">
                <a:gsLst>
                  <a:gs pos="0">
                    <a:srgbClr val="FFFFFF"/>
                  </a:gs>
                  <a:gs pos="70000">
                    <a:srgbClr val="FFFFFF">
                      <a:alpha val="80000"/>
                    </a:srgbClr>
                  </a:gs>
                </a:gsLst>
                <a:lin ang="5400000" scaled="1"/>
                <a:tileRect/>
              </a:gradFill>
              <a:effectLst>
                <a:outerShdw blurRad="50800" dist="38100" dir="5400000" rotWithShape="0">
                  <a:srgbClr val="FFFFFF">
                    <a:lumMod val="20000"/>
                    <a:alpha val="20000"/>
                  </a:srgbClr>
                </a:outerShdw>
              </a:effectLst>
            </a:endParaRPr>
          </a:p>
        </p:txBody>
      </p:sp>
      <p:sp>
        <p:nvSpPr>
          <p:cNvPr id="25" name="1-8"/>
          <p:cNvSpPr txBox="1"/>
          <p:nvPr/>
        </p:nvSpPr>
        <p:spPr>
          <a:xfrm>
            <a:off x="467013" y="256282"/>
            <a:ext cx="402674" cy="523220"/>
          </a:xfrm>
          <a:prstGeom prst="rect">
            <a:avLst/>
          </a:prstGeom>
          <a:noFill/>
        </p:spPr>
        <p:txBody>
          <a:bodyPr wrap="none" rtlCol="0">
            <a:spAutoFit/>
          </a:bodyPr>
          <a:lstStyle>
            <a:defPPr>
              <a:defRPr lang="zh-CN"/>
            </a:defPPr>
            <a:lvl1pPr marR="0" lvl="0" indent="0" algn="ctr" fontAlgn="auto">
              <a:lnSpc>
                <a:spcPct val="100000"/>
              </a:lnSpc>
              <a:spcBef>
                <a:spcPts val="0"/>
              </a:spcBef>
              <a:spcAft>
                <a:spcPts val="0"/>
              </a:spcAft>
              <a:buClrTx/>
              <a:buSzTx/>
              <a:buFontTx/>
              <a:buNone/>
              <a:defRPr kumimoji="0" sz="6000" b="0" i="0" u="none" strike="noStrike" cap="none" spc="0" normalizeH="0" baseline="0">
                <a:ln>
                  <a:noFill/>
                </a:ln>
                <a:solidFill>
                  <a:srgbClr val="2C1F17"/>
                </a:solidFill>
                <a:effectLst/>
                <a:uLnTx/>
                <a:uFillTx/>
                <a:latin typeface="思源黑体 CN Bold" panose="020B0800000000000000" charset="-122"/>
                <a:ea typeface="思源黑体 CN Bold" panose="020B0800000000000000" charset="-122"/>
              </a:defRPr>
            </a:lvl1pPr>
          </a:lstStyle>
          <a:p>
            <a:r>
              <a:rPr lang="en-US" altLang="zh-CN" sz="2800" dirty="0">
                <a:solidFill>
                  <a:srgbClr val="0079BA"/>
                </a:soli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rPr>
              <a:t>1</a:t>
            </a:r>
            <a:endParaRPr lang="zh-CN" altLang="en-US" sz="2800" dirty="0">
              <a:solidFill>
                <a:srgbClr val="0079BA"/>
              </a:soli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endParaRPr>
          </a:p>
        </p:txBody>
      </p:sp>
      <p:cxnSp>
        <p:nvCxnSpPr>
          <p:cNvPr id="3" name="1-4"/>
          <p:cNvCxnSpPr/>
          <p:nvPr/>
        </p:nvCxnSpPr>
        <p:spPr>
          <a:xfrm flipV="1">
            <a:off x="4707171" y="309612"/>
            <a:ext cx="0" cy="41656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 name="1-5"/>
          <p:cNvSpPr txBox="1"/>
          <p:nvPr/>
        </p:nvSpPr>
        <p:spPr>
          <a:xfrm>
            <a:off x="4865570" y="287059"/>
            <a:ext cx="800219" cy="461665"/>
          </a:xfrm>
          <a:prstGeom prst="rect">
            <a:avLst/>
          </a:prstGeom>
          <a:noFill/>
        </p:spPr>
        <p:txBody>
          <a:bodyPr wrap="none" rtlCol="0">
            <a:spAutoFit/>
          </a:bodyPr>
          <a:lstStyle>
            <a:defPPr>
              <a:defRPr lang="zh-CN"/>
            </a:defPPr>
            <a:lvl1pPr marR="0" lvl="0" indent="0" algn="ctr" fontAlgn="auto">
              <a:lnSpc>
                <a:spcPct val="100000"/>
              </a:lnSpc>
              <a:spcBef>
                <a:spcPts val="0"/>
              </a:spcBef>
              <a:spcAft>
                <a:spcPts val="0"/>
              </a:spcAft>
              <a:buClrTx/>
              <a:buSzTx/>
              <a:buFontTx/>
              <a:buNone/>
              <a:defRPr kumimoji="0" sz="6000" b="0" i="0" u="none" strike="noStrike" cap="none" spc="0" normalizeH="0" baseline="0">
                <a:ln>
                  <a:noFill/>
                </a:ln>
                <a:solidFill>
                  <a:srgbClr val="2C1F17"/>
                </a:solidFill>
                <a:effectLst/>
                <a:uLnTx/>
                <a:uFillTx/>
                <a:latin typeface="思源黑体 CN Bold" panose="020B0800000000000000" charset="-122"/>
                <a:ea typeface="思源黑体 CN Bold" panose="020B0800000000000000" charset="-122"/>
              </a:defRPr>
            </a:lvl1pPr>
          </a:lstStyle>
          <a:p>
            <a:r>
              <a:rPr lang="zh-CN" altLang="en-US" sz="2400" b="1"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黑体 CN Bold" panose="020B0800000000000000" charset="-122"/>
                <a:ea typeface="思源黑体 CN Bold" panose="020B0800000000000000" charset="-122"/>
                <a:cs typeface="阿里巴巴普惠体 R" panose="00020600040101010101" pitchFamily="18" charset="-122"/>
              </a:rPr>
              <a:t>总则</a:t>
            </a:r>
            <a:endParaRPr lang="zh-CN" altLang="en-US" sz="2400" b="1"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黑体 CN Bold" panose="020B0800000000000000" charset="-122"/>
              <a:ea typeface="思源黑体 CN Bold" panose="020B0800000000000000" charset="-122"/>
              <a:cs typeface="阿里巴巴普惠体 R" panose="00020600040101010101" pitchFamily="18" charset="-122"/>
            </a:endParaRPr>
          </a:p>
        </p:txBody>
      </p:sp>
      <p:sp>
        <p:nvSpPr>
          <p:cNvPr id="7" name="矩形: 圆角 6"/>
          <p:cNvSpPr/>
          <p:nvPr/>
        </p:nvSpPr>
        <p:spPr>
          <a:xfrm>
            <a:off x="1238251" y="1409700"/>
            <a:ext cx="9848850" cy="4314825"/>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p:cNvSpPr txBox="1"/>
          <p:nvPr/>
        </p:nvSpPr>
        <p:spPr>
          <a:xfrm>
            <a:off x="1477565" y="1725777"/>
            <a:ext cx="9236869" cy="3406445"/>
          </a:xfrm>
          <a:prstGeom prst="rect">
            <a:avLst/>
          </a:prstGeom>
          <a:noFill/>
        </p:spPr>
        <p:txBody>
          <a:bodyPr wrap="square">
            <a:spAutoFit/>
          </a:bodyPr>
          <a:lstStyle/>
          <a:p>
            <a:pPr algn="just">
              <a:lnSpc>
                <a:spcPct val="130000"/>
              </a:lnSpc>
            </a:pPr>
            <a:r>
              <a:rPr lang="zh-CN" altLang="en-US" sz="2400" b="1" dirty="0">
                <a:latin typeface="宋体" panose="02010600030101010101" pitchFamily="2" charset="-122"/>
                <a:ea typeface="宋体" panose="02010600030101010101" pitchFamily="2" charset="-122"/>
                <a:cs typeface="Times New Roman" panose="02020603050405020304" pitchFamily="18" charset="0"/>
              </a:rPr>
              <a:t>    第一条 </a:t>
            </a:r>
            <a:r>
              <a:rPr lang="zh-CN" altLang="en-US" sz="2400" dirty="0">
                <a:latin typeface="宋体" panose="02010600030101010101" pitchFamily="2" charset="-122"/>
                <a:ea typeface="宋体" panose="02010600030101010101" pitchFamily="2" charset="-122"/>
                <a:cs typeface="Times New Roman" panose="02020603050405020304" pitchFamily="18" charset="0"/>
              </a:rPr>
              <a:t>为规范学生公寓管理，营造安全、舒适、优美、安静的学习环境和生活环境，培养学生优良的品德和良好的作风，依据</a:t>
            </a:r>
            <a:r>
              <a:rPr lang="en-US" altLang="zh-CN" sz="2400" dirty="0">
                <a:latin typeface="宋体" panose="02010600030101010101" pitchFamily="2" charset="-122"/>
                <a:ea typeface="宋体" panose="02010600030101010101" pitchFamily="2" charset="-122"/>
                <a:cs typeface="Times New Roman" panose="02020603050405020304" pitchFamily="18" charset="0"/>
              </a:rPr>
              <a:t>《</a:t>
            </a:r>
            <a:r>
              <a:rPr lang="zh-CN" altLang="en-US" sz="2400" dirty="0">
                <a:latin typeface="宋体" panose="02010600030101010101" pitchFamily="2" charset="-122"/>
                <a:ea typeface="宋体" panose="02010600030101010101" pitchFamily="2" charset="-122"/>
                <a:cs typeface="Times New Roman" panose="02020603050405020304" pitchFamily="18" charset="0"/>
              </a:rPr>
              <a:t>普通高等学校学生管理规定</a:t>
            </a:r>
            <a:r>
              <a:rPr lang="en-US" altLang="zh-CN" sz="2400" dirty="0">
                <a:latin typeface="宋体" panose="02010600030101010101" pitchFamily="2" charset="-122"/>
                <a:ea typeface="宋体" panose="02010600030101010101" pitchFamily="2" charset="-122"/>
                <a:cs typeface="Times New Roman" panose="02020603050405020304" pitchFamily="18" charset="0"/>
              </a:rPr>
              <a:t>》</a:t>
            </a:r>
            <a:r>
              <a:rPr lang="zh-CN" altLang="en-US" sz="2400" dirty="0">
                <a:latin typeface="宋体" panose="02010600030101010101" pitchFamily="2" charset="-122"/>
                <a:ea typeface="宋体" panose="02010600030101010101" pitchFamily="2" charset="-122"/>
                <a:cs typeface="Times New Roman" panose="02020603050405020304" pitchFamily="18" charset="0"/>
              </a:rPr>
              <a:t>、</a:t>
            </a:r>
            <a:r>
              <a:rPr lang="en-US" altLang="zh-CN" sz="2400" b="1" dirty="0">
                <a:latin typeface="宋体" panose="02010600030101010101" pitchFamily="2" charset="-122"/>
                <a:ea typeface="宋体" panose="02010600030101010101" pitchFamily="2" charset="-122"/>
                <a:cs typeface="Times New Roman" panose="02020603050405020304" pitchFamily="18" charset="0"/>
              </a:rPr>
              <a:t>《</a:t>
            </a:r>
            <a:r>
              <a:rPr lang="zh-CN" altLang="en-US" sz="2400" b="1" dirty="0">
                <a:latin typeface="宋体" panose="02010600030101010101" pitchFamily="2" charset="-122"/>
                <a:ea typeface="宋体" panose="02010600030101010101" pitchFamily="2" charset="-122"/>
                <a:cs typeface="Times New Roman" panose="02020603050405020304" pitchFamily="18" charset="0"/>
              </a:rPr>
              <a:t>四川省物业管理条例</a:t>
            </a:r>
            <a:r>
              <a:rPr lang="en-US" altLang="zh-CN" sz="2400" b="1" dirty="0">
                <a:latin typeface="宋体" panose="02010600030101010101" pitchFamily="2" charset="-122"/>
                <a:ea typeface="宋体" panose="02010600030101010101" pitchFamily="2" charset="-122"/>
                <a:cs typeface="Times New Roman" panose="02020603050405020304" pitchFamily="18" charset="0"/>
              </a:rPr>
              <a:t>》</a:t>
            </a:r>
            <a:r>
              <a:rPr lang="zh-CN" altLang="en-US" sz="2400" dirty="0">
                <a:latin typeface="宋体" panose="02010600030101010101" pitchFamily="2" charset="-122"/>
                <a:ea typeface="宋体" panose="02010600030101010101" pitchFamily="2" charset="-122"/>
                <a:cs typeface="Times New Roman" panose="02020603050405020304" pitchFamily="18" charset="0"/>
              </a:rPr>
              <a:t>等法律、法规和规定，结合学校实际，制定本办法。</a:t>
            </a:r>
            <a:endParaRPr lang="zh-CN" altLang="en-US" sz="2400" dirty="0">
              <a:latin typeface="宋体" panose="02010600030101010101" pitchFamily="2" charset="-122"/>
              <a:ea typeface="宋体" panose="02010600030101010101" pitchFamily="2" charset="-122"/>
              <a:cs typeface="Times New Roman" panose="02020603050405020304" pitchFamily="18" charset="0"/>
            </a:endParaRPr>
          </a:p>
          <a:p>
            <a:pPr algn="just">
              <a:lnSpc>
                <a:spcPct val="130000"/>
              </a:lnSpc>
            </a:pPr>
            <a:endParaRPr lang="zh-CN" altLang="en-US" sz="2400" dirty="0">
              <a:latin typeface="宋体" panose="02010600030101010101" pitchFamily="2" charset="-122"/>
              <a:ea typeface="宋体" panose="02010600030101010101" pitchFamily="2" charset="-122"/>
              <a:cs typeface="Times New Roman" panose="02020603050405020304" pitchFamily="18" charset="0"/>
            </a:endParaRPr>
          </a:p>
          <a:p>
            <a:pPr algn="just">
              <a:lnSpc>
                <a:spcPct val="130000"/>
              </a:lnSpc>
            </a:pPr>
            <a:r>
              <a:rPr lang="zh-CN" altLang="en-US" sz="2400" b="1" dirty="0">
                <a:latin typeface="宋体" panose="02010600030101010101" pitchFamily="2" charset="-122"/>
                <a:ea typeface="宋体" panose="02010600030101010101" pitchFamily="2" charset="-122"/>
                <a:cs typeface="Times New Roman" panose="02020603050405020304" pitchFamily="18" charset="0"/>
              </a:rPr>
              <a:t>    第二条 </a:t>
            </a:r>
            <a:r>
              <a:rPr lang="zh-CN" altLang="en-US" sz="2400" dirty="0">
                <a:latin typeface="宋体" panose="02010600030101010101" pitchFamily="2" charset="-122"/>
                <a:ea typeface="宋体" panose="02010600030101010101" pitchFamily="2" charset="-122"/>
                <a:cs typeface="Times New Roman" panose="02020603050405020304" pitchFamily="18" charset="0"/>
              </a:rPr>
              <a:t>学生公寓是指学校的各类学生住宿建筑物，其所有权属于学校。</a:t>
            </a:r>
            <a:r>
              <a:rPr lang="zh-CN" altLang="en-US" sz="2400" b="1" dirty="0">
                <a:solidFill>
                  <a:srgbClr val="FF0000"/>
                </a:solidFill>
                <a:latin typeface="宋体" panose="02010600030101010101" pitchFamily="2" charset="-122"/>
                <a:ea typeface="宋体" panose="02010600030101010101" pitchFamily="2" charset="-122"/>
                <a:cs typeface="Times New Roman" panose="02020603050405020304" pitchFamily="18" charset="0"/>
              </a:rPr>
              <a:t>入住学生公寓的学生应当服从学校管理。</a:t>
            </a:r>
            <a:endParaRPr lang="zh-CN" altLang="en-US" sz="2400" b="1" dirty="0">
              <a:solidFill>
                <a:srgbClr val="FF0000"/>
              </a:solidFill>
              <a:latin typeface="宋体" panose="02010600030101010101" pitchFamily="2" charset="-122"/>
              <a:ea typeface="宋体" panose="02010600030101010101" pitchFamily="2" charset="-122"/>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1-2-1"/>
          <p:cNvPicPr>
            <a:picLocks noChangeAspect="1" noChangeArrowheads="1"/>
          </p:cNvPicPr>
          <p:nvPr/>
        </p:nvPicPr>
        <p:blipFill>
          <a:blip r:embed="rId1">
            <a:duotone>
              <a:schemeClr val="accent5">
                <a:shade val="45000"/>
                <a:satMod val="135000"/>
              </a:schemeClr>
              <a:prstClr val="white"/>
            </a:duotone>
            <a:extLst>
              <a:ext uri="{28A0092B-C50C-407E-A947-70E740481C1C}">
                <a14:useLocalDpi xmlns:a14="http://schemas.microsoft.com/office/drawing/2010/main" val="0"/>
              </a:ext>
            </a:extLst>
          </a:blip>
          <a:srcRect r="21518"/>
          <a:stretch>
            <a:fillRect/>
          </a:stretch>
        </p:blipFill>
        <p:spPr bwMode="auto">
          <a:xfrm>
            <a:off x="4865571" y="0"/>
            <a:ext cx="7326429" cy="904346"/>
          </a:xfrm>
          <a:custGeom>
            <a:avLst/>
            <a:gdLst>
              <a:gd name="connsiteX0" fmla="*/ 0 w 7326429"/>
              <a:gd name="connsiteY0" fmla="*/ 0 h 904346"/>
              <a:gd name="connsiteX1" fmla="*/ 7326429 w 7326429"/>
              <a:gd name="connsiteY1" fmla="*/ 0 h 904346"/>
              <a:gd name="connsiteX2" fmla="*/ 7326429 w 7326429"/>
              <a:gd name="connsiteY2" fmla="*/ 454025 h 904346"/>
              <a:gd name="connsiteX3" fmla="*/ 6963906 w 7326429"/>
              <a:gd name="connsiteY3" fmla="*/ 898826 h 904346"/>
              <a:gd name="connsiteX4" fmla="*/ 6909147 w 7326429"/>
              <a:gd name="connsiteY4" fmla="*/ 904346 h 904346"/>
              <a:gd name="connsiteX5" fmla="*/ 0 w 7326429"/>
              <a:gd name="connsiteY5" fmla="*/ 904346 h 904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26429" h="904346">
                <a:moveTo>
                  <a:pt x="0" y="0"/>
                </a:moveTo>
                <a:lnTo>
                  <a:pt x="7326429" y="0"/>
                </a:lnTo>
                <a:lnTo>
                  <a:pt x="7326429" y="454025"/>
                </a:lnTo>
                <a:cubicBezTo>
                  <a:pt x="7326429" y="673432"/>
                  <a:pt x="7170797" y="856490"/>
                  <a:pt x="6963906" y="898826"/>
                </a:cubicBezTo>
                <a:lnTo>
                  <a:pt x="6909147" y="904346"/>
                </a:lnTo>
                <a:lnTo>
                  <a:pt x="0" y="904346"/>
                </a:lnTo>
                <a:close/>
              </a:path>
            </a:pathLst>
          </a:custGeom>
          <a:noFill/>
          <a:effectLst/>
          <a:extLst>
            <a:ext uri="{909E8E84-426E-40DD-AFC4-6F175D3DCCD1}">
              <a14:hiddenFill xmlns:a14="http://schemas.microsoft.com/office/drawing/2010/main">
                <a:solidFill>
                  <a:srgbClr val="FFFFFF"/>
                </a:solidFill>
              </a14:hiddenFill>
            </a:ext>
          </a:extLst>
        </p:spPr>
      </p:pic>
      <p:sp>
        <p:nvSpPr>
          <p:cNvPr id="13" name="1-2-2"/>
          <p:cNvSpPr/>
          <p:nvPr/>
        </p:nvSpPr>
        <p:spPr>
          <a:xfrm flipV="1">
            <a:off x="-1523" y="0"/>
            <a:ext cx="12155486" cy="908050"/>
          </a:xfrm>
          <a:prstGeom prst="round1Rect">
            <a:avLst>
              <a:gd name="adj" fmla="val 50000"/>
            </a:avLst>
          </a:prstGeom>
          <a:gradFill flip="none" rotWithShape="1">
            <a:gsLst>
              <a:gs pos="33000">
                <a:srgbClr val="0079BA">
                  <a:alpha val="84000"/>
                </a:srgbClr>
              </a:gs>
              <a:gs pos="0">
                <a:srgbClr val="00BFE8">
                  <a:alpha val="0"/>
                </a:srgbClr>
              </a:gs>
              <a:gs pos="91000">
                <a:srgbClr val="0079BA"/>
              </a:gs>
            </a:gsLst>
            <a:lin ang="108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gradFill flip="none" rotWithShape="1">
                <a:gsLst>
                  <a:gs pos="0">
                    <a:srgbClr val="FFFFFF"/>
                  </a:gs>
                  <a:gs pos="70000">
                    <a:srgbClr val="FFFFFF">
                      <a:alpha val="80000"/>
                    </a:srgbClr>
                  </a:gs>
                </a:gsLst>
                <a:lin ang="5400000" scaled="1"/>
                <a:tileRect/>
              </a:gradFill>
              <a:effectLst>
                <a:outerShdw blurRad="50800" dist="38100" dir="5400000" rotWithShape="0">
                  <a:srgbClr val="FFFFFF">
                    <a:lumMod val="20000"/>
                    <a:alpha val="20000"/>
                  </a:srgbClr>
                </a:outerShdw>
              </a:effectLst>
            </a:endParaRPr>
          </a:p>
        </p:txBody>
      </p:sp>
      <p:sp>
        <p:nvSpPr>
          <p:cNvPr id="18" name="1-3"/>
          <p:cNvSpPr txBox="1"/>
          <p:nvPr/>
        </p:nvSpPr>
        <p:spPr>
          <a:xfrm>
            <a:off x="931778" y="256282"/>
            <a:ext cx="3775393" cy="523220"/>
          </a:xfrm>
          <a:prstGeom prst="rect">
            <a:avLst/>
          </a:prstGeom>
          <a:noFill/>
        </p:spPr>
        <p:txBody>
          <a:bodyPr wrap="none" rtlCol="0">
            <a:spAutoFit/>
          </a:bodyPr>
          <a:lstStyle>
            <a:defPPr>
              <a:defRPr lang="zh-CN"/>
            </a:defPPr>
            <a:lvl1pPr marR="0" lvl="0" indent="0" algn="ctr" fontAlgn="auto">
              <a:lnSpc>
                <a:spcPct val="100000"/>
              </a:lnSpc>
              <a:spcBef>
                <a:spcPts val="0"/>
              </a:spcBef>
              <a:spcAft>
                <a:spcPts val="0"/>
              </a:spcAft>
              <a:buClrTx/>
              <a:buSzTx/>
              <a:buFontTx/>
              <a:buNone/>
              <a:defRPr kumimoji="0" sz="6000" b="0" i="0" u="none" strike="noStrike" cap="none" spc="0" normalizeH="0" baseline="0">
                <a:ln>
                  <a:noFill/>
                </a:ln>
                <a:solidFill>
                  <a:srgbClr val="2C1F17"/>
                </a:solidFill>
                <a:effectLst/>
                <a:uLnTx/>
                <a:uFillTx/>
                <a:latin typeface="思源黑体 CN Bold" panose="020B0800000000000000" charset="-122"/>
                <a:ea typeface="思源黑体 CN Bold" panose="020B0800000000000000" charset="-122"/>
              </a:defRPr>
            </a:lvl1pPr>
          </a:lstStyle>
          <a:p>
            <a:r>
              <a:rPr lang="en-US" altLang="zh-CN" sz="2800"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rPr>
              <a:t>《</a:t>
            </a:r>
            <a:r>
              <a:rPr lang="zh-CN" altLang="en-US" sz="2800"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rPr>
              <a:t>学生公寓管理办法</a:t>
            </a:r>
            <a:r>
              <a:rPr lang="en-US" altLang="zh-CN" sz="2800"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rPr>
              <a:t>》</a:t>
            </a:r>
            <a:endParaRPr lang="zh-CN" altLang="en-US" sz="2800"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endParaRPr>
          </a:p>
        </p:txBody>
      </p:sp>
      <p:sp>
        <p:nvSpPr>
          <p:cNvPr id="24" name="1-7"/>
          <p:cNvSpPr/>
          <p:nvPr/>
        </p:nvSpPr>
        <p:spPr>
          <a:xfrm>
            <a:off x="372767" y="228673"/>
            <a:ext cx="578438" cy="578438"/>
          </a:xfrm>
          <a:prstGeom prst="ellipse">
            <a:avLst/>
          </a:prstGeom>
          <a:gradFill flip="none" rotWithShape="1">
            <a:gsLst>
              <a:gs pos="0">
                <a:schemeClr val="accent5">
                  <a:lumMod val="20000"/>
                  <a:lumOff val="80000"/>
                </a:schemeClr>
              </a:gs>
              <a:gs pos="70000">
                <a:srgbClr val="FFFFFF"/>
              </a:gs>
            </a:gsLst>
            <a:lin ang="5400000" scaled="1"/>
            <a:tileRect/>
          </a:gradFill>
          <a:ln>
            <a:noFill/>
          </a:ln>
          <a:effectLst>
            <a:outerShdw blurRad="50800" dist="38100" dir="5400000" rotWithShape="0">
              <a:srgbClr val="FFFFFF">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gradFill flip="none" rotWithShape="1">
                <a:gsLst>
                  <a:gs pos="0">
                    <a:srgbClr val="FFFFFF"/>
                  </a:gs>
                  <a:gs pos="70000">
                    <a:srgbClr val="FFFFFF">
                      <a:alpha val="80000"/>
                    </a:srgbClr>
                  </a:gs>
                </a:gsLst>
                <a:lin ang="5400000" scaled="1"/>
                <a:tileRect/>
              </a:gradFill>
              <a:effectLst>
                <a:outerShdw blurRad="50800" dist="38100" dir="5400000" rotWithShape="0">
                  <a:srgbClr val="FFFFFF">
                    <a:lumMod val="20000"/>
                    <a:alpha val="20000"/>
                  </a:srgbClr>
                </a:outerShdw>
              </a:effectLst>
            </a:endParaRPr>
          </a:p>
        </p:txBody>
      </p:sp>
      <p:sp>
        <p:nvSpPr>
          <p:cNvPr id="25" name="1-8"/>
          <p:cNvSpPr txBox="1"/>
          <p:nvPr/>
        </p:nvSpPr>
        <p:spPr>
          <a:xfrm>
            <a:off x="467013" y="256282"/>
            <a:ext cx="402674" cy="523220"/>
          </a:xfrm>
          <a:prstGeom prst="rect">
            <a:avLst/>
          </a:prstGeom>
          <a:noFill/>
        </p:spPr>
        <p:txBody>
          <a:bodyPr wrap="none" rtlCol="0">
            <a:spAutoFit/>
          </a:bodyPr>
          <a:lstStyle>
            <a:defPPr>
              <a:defRPr lang="zh-CN"/>
            </a:defPPr>
            <a:lvl1pPr marR="0" lvl="0" indent="0" algn="ctr" fontAlgn="auto">
              <a:lnSpc>
                <a:spcPct val="100000"/>
              </a:lnSpc>
              <a:spcBef>
                <a:spcPts val="0"/>
              </a:spcBef>
              <a:spcAft>
                <a:spcPts val="0"/>
              </a:spcAft>
              <a:buClrTx/>
              <a:buSzTx/>
              <a:buFontTx/>
              <a:buNone/>
              <a:defRPr kumimoji="0" sz="6000" b="0" i="0" u="none" strike="noStrike" cap="none" spc="0" normalizeH="0" baseline="0">
                <a:ln>
                  <a:noFill/>
                </a:ln>
                <a:solidFill>
                  <a:srgbClr val="2C1F17"/>
                </a:solidFill>
                <a:effectLst/>
                <a:uLnTx/>
                <a:uFillTx/>
                <a:latin typeface="思源黑体 CN Bold" panose="020B0800000000000000" charset="-122"/>
                <a:ea typeface="思源黑体 CN Bold" panose="020B0800000000000000" charset="-122"/>
              </a:defRPr>
            </a:lvl1pPr>
          </a:lstStyle>
          <a:p>
            <a:r>
              <a:rPr lang="en-US" altLang="zh-CN" sz="2800" dirty="0">
                <a:solidFill>
                  <a:srgbClr val="0079BA"/>
                </a:soli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rPr>
              <a:t>1</a:t>
            </a:r>
            <a:endParaRPr lang="zh-CN" altLang="en-US" sz="2800" dirty="0">
              <a:solidFill>
                <a:srgbClr val="0079BA"/>
              </a:soli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endParaRPr>
          </a:p>
        </p:txBody>
      </p:sp>
      <p:cxnSp>
        <p:nvCxnSpPr>
          <p:cNvPr id="3" name="1-4"/>
          <p:cNvCxnSpPr/>
          <p:nvPr/>
        </p:nvCxnSpPr>
        <p:spPr>
          <a:xfrm flipV="1">
            <a:off x="4707171" y="309612"/>
            <a:ext cx="0" cy="41656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 name="1-5"/>
          <p:cNvSpPr txBox="1"/>
          <p:nvPr/>
        </p:nvSpPr>
        <p:spPr>
          <a:xfrm>
            <a:off x="4865570" y="287059"/>
            <a:ext cx="1415772" cy="461665"/>
          </a:xfrm>
          <a:prstGeom prst="rect">
            <a:avLst/>
          </a:prstGeom>
          <a:noFill/>
        </p:spPr>
        <p:txBody>
          <a:bodyPr wrap="none" rtlCol="0">
            <a:spAutoFit/>
          </a:bodyPr>
          <a:lstStyle>
            <a:defPPr>
              <a:defRPr lang="zh-CN"/>
            </a:defPPr>
            <a:lvl1pPr marR="0" lvl="0" indent="0" algn="ctr" fontAlgn="auto">
              <a:lnSpc>
                <a:spcPct val="100000"/>
              </a:lnSpc>
              <a:spcBef>
                <a:spcPts val="0"/>
              </a:spcBef>
              <a:spcAft>
                <a:spcPts val="0"/>
              </a:spcAft>
              <a:buClrTx/>
              <a:buSzTx/>
              <a:buFontTx/>
              <a:buNone/>
              <a:defRPr kumimoji="0" sz="6000" b="0" i="0" u="none" strike="noStrike" cap="none" spc="0" normalizeH="0" baseline="0">
                <a:ln>
                  <a:noFill/>
                </a:ln>
                <a:solidFill>
                  <a:srgbClr val="2C1F17"/>
                </a:solidFill>
                <a:effectLst/>
                <a:uLnTx/>
                <a:uFillTx/>
                <a:latin typeface="思源黑体 CN Bold" panose="020B0800000000000000" charset="-122"/>
                <a:ea typeface="思源黑体 CN Bold" panose="020B0800000000000000" charset="-122"/>
              </a:defRPr>
            </a:lvl1pPr>
          </a:lstStyle>
          <a:p>
            <a:r>
              <a:rPr lang="zh-CN" altLang="en-US" sz="2400" b="1"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黑体 CN Bold" panose="020B0800000000000000" charset="-122"/>
                <a:ea typeface="思源黑体 CN Bold" panose="020B0800000000000000" charset="-122"/>
                <a:cs typeface="阿里巴巴普惠体 R" panose="00020600040101010101" pitchFamily="18" charset="-122"/>
              </a:rPr>
              <a:t>管理体制</a:t>
            </a:r>
            <a:endParaRPr lang="zh-CN" altLang="en-US" sz="2400" b="1"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黑体 CN Bold" panose="020B0800000000000000" charset="-122"/>
              <a:ea typeface="思源黑体 CN Bold" panose="020B0800000000000000" charset="-122"/>
              <a:cs typeface="阿里巴巴普惠体 R" panose="00020600040101010101" pitchFamily="18" charset="-122"/>
            </a:endParaRPr>
          </a:p>
        </p:txBody>
      </p:sp>
      <p:sp>
        <p:nvSpPr>
          <p:cNvPr id="2" name="矩形: 圆角 1"/>
          <p:cNvSpPr/>
          <p:nvPr/>
        </p:nvSpPr>
        <p:spPr>
          <a:xfrm>
            <a:off x="372767" y="1281152"/>
            <a:ext cx="11523958" cy="4668798"/>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p:cNvSpPr txBox="1"/>
          <p:nvPr/>
        </p:nvSpPr>
        <p:spPr>
          <a:xfrm>
            <a:off x="467013" y="1409700"/>
            <a:ext cx="11258549" cy="4905574"/>
          </a:xfrm>
          <a:prstGeom prst="rect">
            <a:avLst/>
          </a:prstGeom>
          <a:noFill/>
        </p:spPr>
        <p:txBody>
          <a:bodyPr wrap="square">
            <a:spAutoFit/>
          </a:bodyPr>
          <a:lstStyle/>
          <a:p>
            <a:pPr algn="just">
              <a:lnSpc>
                <a:spcPct val="130000"/>
              </a:lnSpc>
            </a:pPr>
            <a:r>
              <a:rPr lang="zh-CN" altLang="en-US" sz="2000" b="1" dirty="0">
                <a:latin typeface="宋体" panose="02010600030101010101" pitchFamily="2" charset="-122"/>
                <a:ea typeface="宋体" panose="02010600030101010101" pitchFamily="2" charset="-122"/>
                <a:cs typeface="Times New Roman" panose="02020603050405020304" pitchFamily="18" charset="0"/>
              </a:rPr>
              <a:t>    第三条 </a:t>
            </a:r>
            <a:r>
              <a:rPr lang="zh-CN" altLang="en-US" sz="2000" dirty="0">
                <a:latin typeface="宋体" panose="02010600030101010101" pitchFamily="2" charset="-122"/>
                <a:ea typeface="宋体" panose="02010600030101010101" pitchFamily="2" charset="-122"/>
                <a:cs typeface="Times New Roman" panose="02020603050405020304" pitchFamily="18" charset="0"/>
              </a:rPr>
              <a:t>学生公寓由资产与实验室管理处、学生工作部、后勤与基建管理处、物业服务中心、国际合作与交流处（国际教育学院）、保卫处及各学院共同配合，实施综合管理。具体分工如下：</a:t>
            </a:r>
            <a:endParaRPr lang="zh-CN" altLang="en-US" sz="2000" dirty="0">
              <a:latin typeface="宋体" panose="02010600030101010101" pitchFamily="2" charset="-122"/>
              <a:ea typeface="宋体" panose="02010600030101010101" pitchFamily="2" charset="-122"/>
              <a:cs typeface="Times New Roman" panose="02020603050405020304" pitchFamily="18" charset="0"/>
            </a:endParaRPr>
          </a:p>
          <a:p>
            <a:pPr algn="just">
              <a:lnSpc>
                <a:spcPct val="130000"/>
              </a:lnSpc>
            </a:pPr>
            <a:r>
              <a:rPr lang="en-US" altLang="zh-CN" sz="2000" dirty="0">
                <a:latin typeface="宋体" panose="02010600030101010101" pitchFamily="2" charset="-122"/>
                <a:ea typeface="宋体" panose="02010600030101010101" pitchFamily="2" charset="-122"/>
                <a:cs typeface="Times New Roman" panose="02020603050405020304" pitchFamily="18" charset="0"/>
              </a:rPr>
              <a:t>    1.</a:t>
            </a:r>
            <a:r>
              <a:rPr lang="zh-CN" altLang="en-US" sz="2000" b="1" dirty="0">
                <a:highlight>
                  <a:srgbClr val="FFFF00"/>
                </a:highlight>
                <a:latin typeface="宋体" panose="02010600030101010101" pitchFamily="2" charset="-122"/>
                <a:ea typeface="宋体" panose="02010600030101010101" pitchFamily="2" charset="-122"/>
                <a:cs typeface="Times New Roman" panose="02020603050405020304" pitchFamily="18" charset="0"/>
              </a:rPr>
              <a:t>资产与实验室管理处负责学生公寓的统筹管理</a:t>
            </a:r>
            <a:r>
              <a:rPr lang="zh-CN" altLang="en-US" sz="2000" dirty="0">
                <a:latin typeface="宋体" panose="02010600030101010101" pitchFamily="2" charset="-122"/>
                <a:ea typeface="宋体" panose="02010600030101010101" pitchFamily="2" charset="-122"/>
                <a:cs typeface="Times New Roman" panose="02020603050405020304" pitchFamily="18" charset="0"/>
              </a:rPr>
              <a:t>，具体职责有：参与制定学生公寓建设规划；负责统筹学生公寓使用规划；负责学生公寓房屋及附属设施修缮统计；负责学生公寓家具资产配置；负责因房屋客观原因造成的宿舍、床位调整审批。</a:t>
            </a:r>
            <a:endParaRPr lang="zh-CN" altLang="en-US" sz="2000" dirty="0">
              <a:latin typeface="宋体" panose="02010600030101010101" pitchFamily="2" charset="-122"/>
              <a:ea typeface="宋体" panose="02010600030101010101" pitchFamily="2" charset="-122"/>
              <a:cs typeface="Times New Roman" panose="02020603050405020304" pitchFamily="18" charset="0"/>
            </a:endParaRPr>
          </a:p>
          <a:p>
            <a:pPr algn="just">
              <a:lnSpc>
                <a:spcPct val="130000"/>
              </a:lnSpc>
            </a:pPr>
            <a:r>
              <a:rPr lang="en-US" altLang="zh-CN" sz="2000" dirty="0">
                <a:latin typeface="宋体" panose="02010600030101010101" pitchFamily="2" charset="-122"/>
                <a:ea typeface="宋体" panose="02010600030101010101" pitchFamily="2" charset="-122"/>
                <a:cs typeface="Times New Roman" panose="02020603050405020304" pitchFamily="18" charset="0"/>
              </a:rPr>
              <a:t>    2.</a:t>
            </a:r>
            <a:r>
              <a:rPr lang="zh-CN" altLang="en-US" sz="2000" b="1" dirty="0">
                <a:highlight>
                  <a:srgbClr val="FFFF00"/>
                </a:highlight>
                <a:latin typeface="宋体" panose="02010600030101010101" pitchFamily="2" charset="-122"/>
                <a:ea typeface="宋体" panose="02010600030101010101" pitchFamily="2" charset="-122"/>
                <a:cs typeface="Times New Roman" panose="02020603050405020304" pitchFamily="18" charset="0"/>
              </a:rPr>
              <a:t>学生工作部负责统筹学生公寓学生教育和管理</a:t>
            </a:r>
            <a:r>
              <a:rPr lang="zh-CN" altLang="en-US" sz="2000" dirty="0">
                <a:latin typeface="宋体" panose="02010600030101010101" pitchFamily="2" charset="-122"/>
                <a:ea typeface="宋体" panose="02010600030101010101" pitchFamily="2" charset="-122"/>
                <a:cs typeface="Times New Roman" panose="02020603050405020304" pitchFamily="18" charset="0"/>
              </a:rPr>
              <a:t>，具体职责有：负责按照规划做好学生床位分配工作，配合完成学生公寓调整工作；负责统筹指导各学院开展学生安全教育、行为规范教育、思想政治教育；负责统筹学生宿舍安全联合检查；负责统筹学生宿舍卫生联合检查；负责定期组织学生进行应急疏散演练，配合进行消防演练；负责依规定、权限和程序对发生在学生公寓内的违纪行为进行处理；负责学生公寓辅导员工作站的建设和管理；负责学生宿舍、床位调整的受理。学生工作部应就学生公寓学生教育和管理制定相关细则。</a:t>
            </a:r>
            <a:endParaRPr lang="zh-CN" altLang="en-US" sz="2000" dirty="0">
              <a:latin typeface="宋体" panose="02010600030101010101" pitchFamily="2" charset="-122"/>
              <a:ea typeface="宋体" panose="02010600030101010101" pitchFamily="2" charset="-122"/>
              <a:cs typeface="Times New Roman" panose="02020603050405020304" pitchFamily="18" charset="0"/>
            </a:endParaRPr>
          </a:p>
          <a:p>
            <a:pPr indent="720090" algn="just">
              <a:lnSpc>
                <a:spcPct val="130000"/>
              </a:lnSpc>
            </a:pPr>
            <a:endParaRPr lang="zh-CN" altLang="en-US" sz="2400" dirty="0">
              <a:latin typeface="宋体" panose="02010600030101010101" pitchFamily="2" charset="-122"/>
              <a:ea typeface="宋体" panose="02010600030101010101" pitchFamily="2" charset="-122"/>
              <a:cs typeface="Times New Roman" panose="02020603050405020304"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1-2-1"/>
          <p:cNvPicPr>
            <a:picLocks noChangeAspect="1" noChangeArrowheads="1"/>
          </p:cNvPicPr>
          <p:nvPr/>
        </p:nvPicPr>
        <p:blipFill>
          <a:blip r:embed="rId1">
            <a:duotone>
              <a:schemeClr val="accent5">
                <a:shade val="45000"/>
                <a:satMod val="135000"/>
              </a:schemeClr>
              <a:prstClr val="white"/>
            </a:duotone>
            <a:extLst>
              <a:ext uri="{28A0092B-C50C-407E-A947-70E740481C1C}">
                <a14:useLocalDpi xmlns:a14="http://schemas.microsoft.com/office/drawing/2010/main" val="0"/>
              </a:ext>
            </a:extLst>
          </a:blip>
          <a:srcRect r="21518"/>
          <a:stretch>
            <a:fillRect/>
          </a:stretch>
        </p:blipFill>
        <p:spPr bwMode="auto">
          <a:xfrm>
            <a:off x="4865571" y="0"/>
            <a:ext cx="7326429" cy="904346"/>
          </a:xfrm>
          <a:custGeom>
            <a:avLst/>
            <a:gdLst>
              <a:gd name="connsiteX0" fmla="*/ 0 w 7326429"/>
              <a:gd name="connsiteY0" fmla="*/ 0 h 904346"/>
              <a:gd name="connsiteX1" fmla="*/ 7326429 w 7326429"/>
              <a:gd name="connsiteY1" fmla="*/ 0 h 904346"/>
              <a:gd name="connsiteX2" fmla="*/ 7326429 w 7326429"/>
              <a:gd name="connsiteY2" fmla="*/ 454025 h 904346"/>
              <a:gd name="connsiteX3" fmla="*/ 6963906 w 7326429"/>
              <a:gd name="connsiteY3" fmla="*/ 898826 h 904346"/>
              <a:gd name="connsiteX4" fmla="*/ 6909147 w 7326429"/>
              <a:gd name="connsiteY4" fmla="*/ 904346 h 904346"/>
              <a:gd name="connsiteX5" fmla="*/ 0 w 7326429"/>
              <a:gd name="connsiteY5" fmla="*/ 904346 h 904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26429" h="904346">
                <a:moveTo>
                  <a:pt x="0" y="0"/>
                </a:moveTo>
                <a:lnTo>
                  <a:pt x="7326429" y="0"/>
                </a:lnTo>
                <a:lnTo>
                  <a:pt x="7326429" y="454025"/>
                </a:lnTo>
                <a:cubicBezTo>
                  <a:pt x="7326429" y="673432"/>
                  <a:pt x="7170797" y="856490"/>
                  <a:pt x="6963906" y="898826"/>
                </a:cubicBezTo>
                <a:lnTo>
                  <a:pt x="6909147" y="904346"/>
                </a:lnTo>
                <a:lnTo>
                  <a:pt x="0" y="904346"/>
                </a:lnTo>
                <a:close/>
              </a:path>
            </a:pathLst>
          </a:custGeom>
          <a:noFill/>
          <a:effectLst/>
          <a:extLst>
            <a:ext uri="{909E8E84-426E-40DD-AFC4-6F175D3DCCD1}">
              <a14:hiddenFill xmlns:a14="http://schemas.microsoft.com/office/drawing/2010/main">
                <a:solidFill>
                  <a:srgbClr val="FFFFFF"/>
                </a:solidFill>
              </a14:hiddenFill>
            </a:ext>
          </a:extLst>
        </p:spPr>
      </p:pic>
      <p:sp>
        <p:nvSpPr>
          <p:cNvPr id="13" name="1-2-2"/>
          <p:cNvSpPr/>
          <p:nvPr/>
        </p:nvSpPr>
        <p:spPr>
          <a:xfrm flipV="1">
            <a:off x="-1523" y="0"/>
            <a:ext cx="12155486" cy="908050"/>
          </a:xfrm>
          <a:prstGeom prst="round1Rect">
            <a:avLst>
              <a:gd name="adj" fmla="val 50000"/>
            </a:avLst>
          </a:prstGeom>
          <a:gradFill flip="none" rotWithShape="1">
            <a:gsLst>
              <a:gs pos="33000">
                <a:srgbClr val="0079BA">
                  <a:alpha val="84000"/>
                </a:srgbClr>
              </a:gs>
              <a:gs pos="0">
                <a:srgbClr val="00BFE8">
                  <a:alpha val="0"/>
                </a:srgbClr>
              </a:gs>
              <a:gs pos="91000">
                <a:srgbClr val="0079BA"/>
              </a:gs>
            </a:gsLst>
            <a:lin ang="108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gradFill flip="none" rotWithShape="1">
                <a:gsLst>
                  <a:gs pos="0">
                    <a:srgbClr val="FFFFFF"/>
                  </a:gs>
                  <a:gs pos="70000">
                    <a:srgbClr val="FFFFFF">
                      <a:alpha val="80000"/>
                    </a:srgbClr>
                  </a:gs>
                </a:gsLst>
                <a:lin ang="5400000" scaled="1"/>
                <a:tileRect/>
              </a:gradFill>
              <a:effectLst>
                <a:outerShdw blurRad="50800" dist="38100" dir="5400000" rotWithShape="0">
                  <a:srgbClr val="FFFFFF">
                    <a:lumMod val="20000"/>
                    <a:alpha val="20000"/>
                  </a:srgbClr>
                </a:outerShdw>
              </a:effectLst>
            </a:endParaRPr>
          </a:p>
        </p:txBody>
      </p:sp>
      <p:sp>
        <p:nvSpPr>
          <p:cNvPr id="18" name="1-3"/>
          <p:cNvSpPr txBox="1"/>
          <p:nvPr/>
        </p:nvSpPr>
        <p:spPr>
          <a:xfrm>
            <a:off x="931778" y="256282"/>
            <a:ext cx="3775393" cy="523220"/>
          </a:xfrm>
          <a:prstGeom prst="rect">
            <a:avLst/>
          </a:prstGeom>
          <a:noFill/>
        </p:spPr>
        <p:txBody>
          <a:bodyPr wrap="none" rtlCol="0">
            <a:spAutoFit/>
          </a:bodyPr>
          <a:lstStyle>
            <a:defPPr>
              <a:defRPr lang="zh-CN"/>
            </a:defPPr>
            <a:lvl1pPr marR="0" lvl="0" indent="0" algn="ctr" fontAlgn="auto">
              <a:lnSpc>
                <a:spcPct val="100000"/>
              </a:lnSpc>
              <a:spcBef>
                <a:spcPts val="0"/>
              </a:spcBef>
              <a:spcAft>
                <a:spcPts val="0"/>
              </a:spcAft>
              <a:buClrTx/>
              <a:buSzTx/>
              <a:buFontTx/>
              <a:buNone/>
              <a:defRPr kumimoji="0" sz="6000" b="0" i="0" u="none" strike="noStrike" cap="none" spc="0" normalizeH="0" baseline="0">
                <a:ln>
                  <a:noFill/>
                </a:ln>
                <a:solidFill>
                  <a:srgbClr val="2C1F17"/>
                </a:solidFill>
                <a:effectLst/>
                <a:uLnTx/>
                <a:uFillTx/>
                <a:latin typeface="思源黑体 CN Bold" panose="020B0800000000000000" charset="-122"/>
                <a:ea typeface="思源黑体 CN Bold" panose="020B0800000000000000" charset="-122"/>
              </a:defRPr>
            </a:lvl1pPr>
          </a:lstStyle>
          <a:p>
            <a:r>
              <a:rPr lang="en-US" altLang="zh-CN" sz="2800"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rPr>
              <a:t>《</a:t>
            </a:r>
            <a:r>
              <a:rPr lang="zh-CN" altLang="en-US" sz="2800"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rPr>
              <a:t>学生公寓管理办法</a:t>
            </a:r>
            <a:r>
              <a:rPr lang="en-US" altLang="zh-CN" sz="2800"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rPr>
              <a:t>》</a:t>
            </a:r>
            <a:endParaRPr lang="zh-CN" altLang="en-US" sz="2800"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endParaRPr>
          </a:p>
        </p:txBody>
      </p:sp>
      <p:sp>
        <p:nvSpPr>
          <p:cNvPr id="24" name="1-7"/>
          <p:cNvSpPr/>
          <p:nvPr/>
        </p:nvSpPr>
        <p:spPr>
          <a:xfrm>
            <a:off x="372767" y="228673"/>
            <a:ext cx="578438" cy="578438"/>
          </a:xfrm>
          <a:prstGeom prst="ellipse">
            <a:avLst/>
          </a:prstGeom>
          <a:gradFill flip="none" rotWithShape="1">
            <a:gsLst>
              <a:gs pos="0">
                <a:schemeClr val="accent5">
                  <a:lumMod val="20000"/>
                  <a:lumOff val="80000"/>
                </a:schemeClr>
              </a:gs>
              <a:gs pos="70000">
                <a:srgbClr val="FFFFFF"/>
              </a:gs>
            </a:gsLst>
            <a:lin ang="5400000" scaled="1"/>
            <a:tileRect/>
          </a:gradFill>
          <a:ln>
            <a:noFill/>
          </a:ln>
          <a:effectLst>
            <a:outerShdw blurRad="50800" dist="38100" dir="5400000" rotWithShape="0">
              <a:srgbClr val="FFFFFF">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gradFill flip="none" rotWithShape="1">
                <a:gsLst>
                  <a:gs pos="0">
                    <a:srgbClr val="FFFFFF"/>
                  </a:gs>
                  <a:gs pos="70000">
                    <a:srgbClr val="FFFFFF">
                      <a:alpha val="80000"/>
                    </a:srgbClr>
                  </a:gs>
                </a:gsLst>
                <a:lin ang="5400000" scaled="1"/>
                <a:tileRect/>
              </a:gradFill>
              <a:effectLst>
                <a:outerShdw blurRad="50800" dist="38100" dir="5400000" rotWithShape="0">
                  <a:srgbClr val="FFFFFF">
                    <a:lumMod val="20000"/>
                    <a:alpha val="20000"/>
                  </a:srgbClr>
                </a:outerShdw>
              </a:effectLst>
            </a:endParaRPr>
          </a:p>
        </p:txBody>
      </p:sp>
      <p:sp>
        <p:nvSpPr>
          <p:cNvPr id="25" name="1-8"/>
          <p:cNvSpPr txBox="1"/>
          <p:nvPr/>
        </p:nvSpPr>
        <p:spPr>
          <a:xfrm>
            <a:off x="467013" y="256282"/>
            <a:ext cx="402674" cy="523220"/>
          </a:xfrm>
          <a:prstGeom prst="rect">
            <a:avLst/>
          </a:prstGeom>
          <a:noFill/>
        </p:spPr>
        <p:txBody>
          <a:bodyPr wrap="none" rtlCol="0">
            <a:spAutoFit/>
          </a:bodyPr>
          <a:lstStyle>
            <a:defPPr>
              <a:defRPr lang="zh-CN"/>
            </a:defPPr>
            <a:lvl1pPr marR="0" lvl="0" indent="0" algn="ctr" fontAlgn="auto">
              <a:lnSpc>
                <a:spcPct val="100000"/>
              </a:lnSpc>
              <a:spcBef>
                <a:spcPts val="0"/>
              </a:spcBef>
              <a:spcAft>
                <a:spcPts val="0"/>
              </a:spcAft>
              <a:buClrTx/>
              <a:buSzTx/>
              <a:buFontTx/>
              <a:buNone/>
              <a:defRPr kumimoji="0" sz="6000" b="0" i="0" u="none" strike="noStrike" cap="none" spc="0" normalizeH="0" baseline="0">
                <a:ln>
                  <a:noFill/>
                </a:ln>
                <a:solidFill>
                  <a:srgbClr val="2C1F17"/>
                </a:solidFill>
                <a:effectLst/>
                <a:uLnTx/>
                <a:uFillTx/>
                <a:latin typeface="思源黑体 CN Bold" panose="020B0800000000000000" charset="-122"/>
                <a:ea typeface="思源黑体 CN Bold" panose="020B0800000000000000" charset="-122"/>
              </a:defRPr>
            </a:lvl1pPr>
          </a:lstStyle>
          <a:p>
            <a:r>
              <a:rPr lang="en-US" altLang="zh-CN" sz="2800" dirty="0">
                <a:solidFill>
                  <a:srgbClr val="0079BA"/>
                </a:soli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rPr>
              <a:t>1</a:t>
            </a:r>
            <a:endParaRPr lang="zh-CN" altLang="en-US" sz="2800" dirty="0">
              <a:solidFill>
                <a:srgbClr val="0079BA"/>
              </a:soli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endParaRPr>
          </a:p>
        </p:txBody>
      </p:sp>
      <p:cxnSp>
        <p:nvCxnSpPr>
          <p:cNvPr id="3" name="1-4"/>
          <p:cNvCxnSpPr/>
          <p:nvPr/>
        </p:nvCxnSpPr>
        <p:spPr>
          <a:xfrm flipV="1">
            <a:off x="4707171" y="309612"/>
            <a:ext cx="0" cy="41656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 name="1-5"/>
          <p:cNvSpPr txBox="1"/>
          <p:nvPr/>
        </p:nvSpPr>
        <p:spPr>
          <a:xfrm>
            <a:off x="4865570" y="287059"/>
            <a:ext cx="1415772" cy="461665"/>
          </a:xfrm>
          <a:prstGeom prst="rect">
            <a:avLst/>
          </a:prstGeom>
          <a:noFill/>
        </p:spPr>
        <p:txBody>
          <a:bodyPr wrap="none" rtlCol="0">
            <a:spAutoFit/>
          </a:bodyPr>
          <a:lstStyle>
            <a:defPPr>
              <a:defRPr lang="zh-CN"/>
            </a:defPPr>
            <a:lvl1pPr marR="0" lvl="0" indent="0" algn="ctr" fontAlgn="auto">
              <a:lnSpc>
                <a:spcPct val="100000"/>
              </a:lnSpc>
              <a:spcBef>
                <a:spcPts val="0"/>
              </a:spcBef>
              <a:spcAft>
                <a:spcPts val="0"/>
              </a:spcAft>
              <a:buClrTx/>
              <a:buSzTx/>
              <a:buFontTx/>
              <a:buNone/>
              <a:defRPr kumimoji="0" sz="6000" b="0" i="0" u="none" strike="noStrike" cap="none" spc="0" normalizeH="0" baseline="0">
                <a:ln>
                  <a:noFill/>
                </a:ln>
                <a:solidFill>
                  <a:srgbClr val="2C1F17"/>
                </a:solidFill>
                <a:effectLst/>
                <a:uLnTx/>
                <a:uFillTx/>
                <a:latin typeface="思源黑体 CN Bold" panose="020B0800000000000000" charset="-122"/>
                <a:ea typeface="思源黑体 CN Bold" panose="020B0800000000000000" charset="-122"/>
              </a:defRPr>
            </a:lvl1pPr>
          </a:lstStyle>
          <a:p>
            <a:r>
              <a:rPr lang="zh-CN" altLang="en-US" sz="2400" b="1"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黑体 CN Bold" panose="020B0800000000000000" charset="-122"/>
                <a:ea typeface="思源黑体 CN Bold" panose="020B0800000000000000" charset="-122"/>
                <a:cs typeface="阿里巴巴普惠体 R" panose="00020600040101010101" pitchFamily="18" charset="-122"/>
              </a:rPr>
              <a:t>管理体制</a:t>
            </a:r>
            <a:endParaRPr lang="zh-CN" altLang="en-US" sz="2400" b="1"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黑体 CN Bold" panose="020B0800000000000000" charset="-122"/>
              <a:ea typeface="思源黑体 CN Bold" panose="020B0800000000000000" charset="-122"/>
              <a:cs typeface="阿里巴巴普惠体 R" panose="00020600040101010101" pitchFamily="18" charset="-122"/>
            </a:endParaRPr>
          </a:p>
        </p:txBody>
      </p:sp>
      <p:sp>
        <p:nvSpPr>
          <p:cNvPr id="2" name="矩形: 圆角 1"/>
          <p:cNvSpPr/>
          <p:nvPr/>
        </p:nvSpPr>
        <p:spPr>
          <a:xfrm>
            <a:off x="372767" y="1281152"/>
            <a:ext cx="11523958" cy="4668798"/>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p:cNvSpPr txBox="1"/>
          <p:nvPr/>
        </p:nvSpPr>
        <p:spPr>
          <a:xfrm>
            <a:off x="467013" y="1409700"/>
            <a:ext cx="11258549" cy="4825552"/>
          </a:xfrm>
          <a:prstGeom prst="rect">
            <a:avLst/>
          </a:prstGeom>
          <a:noFill/>
        </p:spPr>
        <p:txBody>
          <a:bodyPr wrap="square">
            <a:spAutoFit/>
          </a:bodyPr>
          <a:lstStyle/>
          <a:p>
            <a:pPr algn="just">
              <a:lnSpc>
                <a:spcPct val="130000"/>
              </a:lnSpc>
            </a:pPr>
            <a:r>
              <a:rPr lang="en-US" altLang="zh-CN" dirty="0">
                <a:latin typeface="宋体" panose="02010600030101010101" pitchFamily="2" charset="-122"/>
                <a:ea typeface="宋体" panose="02010600030101010101" pitchFamily="2" charset="-122"/>
                <a:cs typeface="Times New Roman" panose="02020603050405020304" pitchFamily="18" charset="0"/>
              </a:rPr>
              <a:t>    3.</a:t>
            </a:r>
            <a:r>
              <a:rPr lang="zh-CN" altLang="en-US" b="1" dirty="0">
                <a:highlight>
                  <a:srgbClr val="FFFF00"/>
                </a:highlight>
                <a:latin typeface="宋体" panose="02010600030101010101" pitchFamily="2" charset="-122"/>
                <a:ea typeface="宋体" panose="02010600030101010101" pitchFamily="2" charset="-122"/>
                <a:cs typeface="Times New Roman" panose="02020603050405020304" pitchFamily="18" charset="0"/>
              </a:rPr>
              <a:t>后勤与基建管理处、物业服务中心负责学生公寓日常物业管理和服务</a:t>
            </a:r>
            <a:r>
              <a:rPr lang="zh-CN" altLang="en-US" dirty="0">
                <a:latin typeface="宋体" panose="02010600030101010101" pitchFamily="2" charset="-122"/>
                <a:ea typeface="宋体" panose="02010600030101010101" pitchFamily="2" charset="-122"/>
                <a:cs typeface="Times New Roman" panose="02020603050405020304" pitchFamily="18" charset="0"/>
              </a:rPr>
              <a:t>，具体职责有：负责参与学生宿舍安全联合检查；负责参与学生宿舍卫生联合检查；负责配合开展学生安全教育、行为规范教育、思想政治教育；负责做好学生公寓楼宇门的管理和值守；负责做好学生公寓公共区域清洁卫生以及房屋、家具日常维修工作；负责学生公寓区域内的卫生防疫工作；负责完善学生公寓配套设施建设；负责做好学生公寓日常安全巡视、报告工作。后勤与基建管理处、物业服务中心应就学生公寓的日常物业管理和服务制定相关细则。</a:t>
            </a:r>
            <a:endParaRPr lang="zh-CN" altLang="en-US" dirty="0">
              <a:latin typeface="宋体" panose="02010600030101010101" pitchFamily="2" charset="-122"/>
              <a:ea typeface="宋体" panose="02010600030101010101" pitchFamily="2" charset="-122"/>
              <a:cs typeface="Times New Roman" panose="02020603050405020304" pitchFamily="18" charset="0"/>
            </a:endParaRPr>
          </a:p>
          <a:p>
            <a:pPr algn="just">
              <a:lnSpc>
                <a:spcPct val="130000"/>
              </a:lnSpc>
            </a:pPr>
            <a:r>
              <a:rPr lang="en-US" altLang="zh-CN" dirty="0">
                <a:latin typeface="宋体" panose="02010600030101010101" pitchFamily="2" charset="-122"/>
                <a:ea typeface="宋体" panose="02010600030101010101" pitchFamily="2" charset="-122"/>
                <a:cs typeface="Times New Roman" panose="02020603050405020304" pitchFamily="18" charset="0"/>
              </a:rPr>
              <a:t>    4.</a:t>
            </a:r>
            <a:r>
              <a:rPr lang="zh-CN" altLang="en-US" b="1" dirty="0">
                <a:highlight>
                  <a:srgbClr val="FFFF00"/>
                </a:highlight>
                <a:latin typeface="宋体" panose="02010600030101010101" pitchFamily="2" charset="-122"/>
                <a:ea typeface="宋体" panose="02010600030101010101" pitchFamily="2" charset="-122"/>
                <a:cs typeface="Times New Roman" panose="02020603050405020304" pitchFamily="18" charset="0"/>
              </a:rPr>
              <a:t>国际合作与交流处（国际教育学院）负责做好留学生公寓的床位分配工作；学生工作部、国际合作与交流处（国际教育学院）共同负责完成留学生公寓调整、退宿等工作。 </a:t>
            </a:r>
            <a:endParaRPr lang="zh-CN" altLang="en-US" b="1" dirty="0">
              <a:highlight>
                <a:srgbClr val="FFFF00"/>
              </a:highlight>
              <a:latin typeface="宋体" panose="02010600030101010101" pitchFamily="2" charset="-122"/>
              <a:ea typeface="宋体" panose="02010600030101010101" pitchFamily="2" charset="-122"/>
              <a:cs typeface="Times New Roman" panose="02020603050405020304" pitchFamily="18" charset="0"/>
            </a:endParaRPr>
          </a:p>
          <a:p>
            <a:pPr algn="just">
              <a:lnSpc>
                <a:spcPct val="130000"/>
              </a:lnSpc>
            </a:pPr>
            <a:r>
              <a:rPr lang="en-US" altLang="zh-CN" dirty="0">
                <a:latin typeface="宋体" panose="02010600030101010101" pitchFamily="2" charset="-122"/>
                <a:ea typeface="宋体" panose="02010600030101010101" pitchFamily="2" charset="-122"/>
                <a:cs typeface="Times New Roman" panose="02020603050405020304" pitchFamily="18" charset="0"/>
              </a:rPr>
              <a:t>    5.</a:t>
            </a:r>
            <a:r>
              <a:rPr lang="zh-CN" altLang="en-US" b="1" dirty="0">
                <a:highlight>
                  <a:srgbClr val="FFFF00"/>
                </a:highlight>
                <a:latin typeface="宋体" panose="02010600030101010101" pitchFamily="2" charset="-122"/>
                <a:ea typeface="宋体" panose="02010600030101010101" pitchFamily="2" charset="-122"/>
                <a:cs typeface="Times New Roman" panose="02020603050405020304" pitchFamily="18" charset="0"/>
              </a:rPr>
              <a:t>保卫处的具体职责有</a:t>
            </a:r>
            <a:r>
              <a:rPr lang="zh-CN" altLang="en-US" dirty="0">
                <a:latin typeface="宋体" panose="02010600030101010101" pitchFamily="2" charset="-122"/>
                <a:ea typeface="宋体" panose="02010600030101010101" pitchFamily="2" charset="-122"/>
                <a:cs typeface="Times New Roman" panose="02020603050405020304" pitchFamily="18" charset="0"/>
              </a:rPr>
              <a:t>：负责学生公寓的治安、消防安全等综合管理及检查指导和督促；负责定期组织学生进行消 防演练，配合进行应急疏散演练；负责学生公寓组团门禁的管理及组团的安全巡查。</a:t>
            </a:r>
            <a:endParaRPr lang="zh-CN" altLang="en-US" dirty="0">
              <a:latin typeface="宋体" panose="02010600030101010101" pitchFamily="2" charset="-122"/>
              <a:ea typeface="宋体" panose="02010600030101010101" pitchFamily="2" charset="-122"/>
              <a:cs typeface="Times New Roman" panose="02020603050405020304" pitchFamily="18" charset="0"/>
            </a:endParaRPr>
          </a:p>
          <a:p>
            <a:pPr algn="just">
              <a:lnSpc>
                <a:spcPct val="130000"/>
              </a:lnSpc>
            </a:pPr>
            <a:r>
              <a:rPr lang="en-US" altLang="zh-CN" dirty="0">
                <a:latin typeface="宋体" panose="02010600030101010101" pitchFamily="2" charset="-122"/>
                <a:ea typeface="宋体" panose="02010600030101010101" pitchFamily="2" charset="-122"/>
                <a:cs typeface="Times New Roman" panose="02020603050405020304" pitchFamily="18" charset="0"/>
              </a:rPr>
              <a:t>    6.</a:t>
            </a:r>
            <a:r>
              <a:rPr lang="zh-CN" altLang="en-US" b="1" dirty="0">
                <a:highlight>
                  <a:srgbClr val="FFFF00"/>
                </a:highlight>
                <a:latin typeface="宋体" panose="02010600030101010101" pitchFamily="2" charset="-122"/>
                <a:ea typeface="宋体" panose="02010600030101010101" pitchFamily="2" charset="-122"/>
                <a:cs typeface="Times New Roman" panose="02020603050405020304" pitchFamily="18" charset="0"/>
              </a:rPr>
              <a:t>各学院的具体职责有</a:t>
            </a:r>
            <a:r>
              <a:rPr lang="zh-CN" altLang="en-US" dirty="0">
                <a:latin typeface="宋体" panose="02010600030101010101" pitchFamily="2" charset="-122"/>
                <a:ea typeface="宋体" panose="02010600030101010101" pitchFamily="2" charset="-122"/>
                <a:cs typeface="Times New Roman" panose="02020603050405020304" pitchFamily="18" charset="0"/>
              </a:rPr>
              <a:t>：负责具体落实学生床位分配和学生公寓调整工作；负责具体开展学生安全教育、行为规范教育、思想政治教育；负责具体做好学生宿舍日常安全检查和日常卫生检查；负责定期组织学生进行应急疏散演练及消防演练；负责依规定、权限和程序对发生在学生公寓内的违纪行为提出处理建议。</a:t>
            </a:r>
            <a:endParaRPr lang="zh-CN" altLang="en-US" dirty="0">
              <a:latin typeface="宋体" panose="02010600030101010101" pitchFamily="2" charset="-122"/>
              <a:ea typeface="宋体" panose="02010600030101010101" pitchFamily="2" charset="-122"/>
              <a:cs typeface="Times New Roman" panose="02020603050405020304" pitchFamily="18" charset="0"/>
            </a:endParaRPr>
          </a:p>
          <a:p>
            <a:pPr indent="720090" algn="just">
              <a:lnSpc>
                <a:spcPct val="130000"/>
              </a:lnSpc>
            </a:pPr>
            <a:endParaRPr lang="zh-CN" altLang="en-US" sz="2400" dirty="0">
              <a:latin typeface="宋体" panose="02010600030101010101" pitchFamily="2" charset="-122"/>
              <a:ea typeface="宋体" panose="02010600030101010101" pitchFamily="2" charset="-122"/>
              <a:cs typeface="Times New Roman" panose="02020603050405020304"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1-2-1"/>
          <p:cNvPicPr>
            <a:picLocks noChangeAspect="1" noChangeArrowheads="1"/>
          </p:cNvPicPr>
          <p:nvPr/>
        </p:nvPicPr>
        <p:blipFill>
          <a:blip r:embed="rId1">
            <a:duotone>
              <a:schemeClr val="accent5">
                <a:shade val="45000"/>
                <a:satMod val="135000"/>
              </a:schemeClr>
              <a:prstClr val="white"/>
            </a:duotone>
            <a:extLst>
              <a:ext uri="{28A0092B-C50C-407E-A947-70E740481C1C}">
                <a14:useLocalDpi xmlns:a14="http://schemas.microsoft.com/office/drawing/2010/main" val="0"/>
              </a:ext>
            </a:extLst>
          </a:blip>
          <a:srcRect r="21518"/>
          <a:stretch>
            <a:fillRect/>
          </a:stretch>
        </p:blipFill>
        <p:spPr bwMode="auto">
          <a:xfrm>
            <a:off x="4865571" y="0"/>
            <a:ext cx="7326429" cy="904346"/>
          </a:xfrm>
          <a:custGeom>
            <a:avLst/>
            <a:gdLst>
              <a:gd name="connsiteX0" fmla="*/ 0 w 7326429"/>
              <a:gd name="connsiteY0" fmla="*/ 0 h 904346"/>
              <a:gd name="connsiteX1" fmla="*/ 7326429 w 7326429"/>
              <a:gd name="connsiteY1" fmla="*/ 0 h 904346"/>
              <a:gd name="connsiteX2" fmla="*/ 7326429 w 7326429"/>
              <a:gd name="connsiteY2" fmla="*/ 454025 h 904346"/>
              <a:gd name="connsiteX3" fmla="*/ 6963906 w 7326429"/>
              <a:gd name="connsiteY3" fmla="*/ 898826 h 904346"/>
              <a:gd name="connsiteX4" fmla="*/ 6909147 w 7326429"/>
              <a:gd name="connsiteY4" fmla="*/ 904346 h 904346"/>
              <a:gd name="connsiteX5" fmla="*/ 0 w 7326429"/>
              <a:gd name="connsiteY5" fmla="*/ 904346 h 904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26429" h="904346">
                <a:moveTo>
                  <a:pt x="0" y="0"/>
                </a:moveTo>
                <a:lnTo>
                  <a:pt x="7326429" y="0"/>
                </a:lnTo>
                <a:lnTo>
                  <a:pt x="7326429" y="454025"/>
                </a:lnTo>
                <a:cubicBezTo>
                  <a:pt x="7326429" y="673432"/>
                  <a:pt x="7170797" y="856490"/>
                  <a:pt x="6963906" y="898826"/>
                </a:cubicBezTo>
                <a:lnTo>
                  <a:pt x="6909147" y="904346"/>
                </a:lnTo>
                <a:lnTo>
                  <a:pt x="0" y="904346"/>
                </a:lnTo>
                <a:close/>
              </a:path>
            </a:pathLst>
          </a:custGeom>
          <a:noFill/>
          <a:effectLst/>
          <a:extLst>
            <a:ext uri="{909E8E84-426E-40DD-AFC4-6F175D3DCCD1}">
              <a14:hiddenFill xmlns:a14="http://schemas.microsoft.com/office/drawing/2010/main">
                <a:solidFill>
                  <a:srgbClr val="FFFFFF"/>
                </a:solidFill>
              </a14:hiddenFill>
            </a:ext>
          </a:extLst>
        </p:spPr>
      </p:pic>
      <p:sp>
        <p:nvSpPr>
          <p:cNvPr id="13" name="1-2-2"/>
          <p:cNvSpPr/>
          <p:nvPr/>
        </p:nvSpPr>
        <p:spPr>
          <a:xfrm flipV="1">
            <a:off x="-1523" y="0"/>
            <a:ext cx="12155486" cy="908050"/>
          </a:xfrm>
          <a:prstGeom prst="round1Rect">
            <a:avLst>
              <a:gd name="adj" fmla="val 50000"/>
            </a:avLst>
          </a:prstGeom>
          <a:gradFill flip="none" rotWithShape="1">
            <a:gsLst>
              <a:gs pos="33000">
                <a:srgbClr val="0079BA">
                  <a:alpha val="84000"/>
                </a:srgbClr>
              </a:gs>
              <a:gs pos="0">
                <a:srgbClr val="00BFE8">
                  <a:alpha val="0"/>
                </a:srgbClr>
              </a:gs>
              <a:gs pos="91000">
                <a:srgbClr val="0079BA"/>
              </a:gs>
            </a:gsLst>
            <a:lin ang="108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gradFill flip="none" rotWithShape="1">
                <a:gsLst>
                  <a:gs pos="0">
                    <a:srgbClr val="FFFFFF"/>
                  </a:gs>
                  <a:gs pos="70000">
                    <a:srgbClr val="FFFFFF">
                      <a:alpha val="80000"/>
                    </a:srgbClr>
                  </a:gs>
                </a:gsLst>
                <a:lin ang="5400000" scaled="1"/>
                <a:tileRect/>
              </a:gradFill>
              <a:effectLst>
                <a:outerShdw blurRad="50800" dist="38100" dir="5400000" rotWithShape="0">
                  <a:srgbClr val="FFFFFF">
                    <a:lumMod val="20000"/>
                    <a:alpha val="20000"/>
                  </a:srgbClr>
                </a:outerShdw>
              </a:effectLst>
            </a:endParaRPr>
          </a:p>
        </p:txBody>
      </p:sp>
      <p:sp>
        <p:nvSpPr>
          <p:cNvPr id="18" name="1-3"/>
          <p:cNvSpPr txBox="1"/>
          <p:nvPr/>
        </p:nvSpPr>
        <p:spPr>
          <a:xfrm>
            <a:off x="931778" y="256282"/>
            <a:ext cx="3775393" cy="523220"/>
          </a:xfrm>
          <a:prstGeom prst="rect">
            <a:avLst/>
          </a:prstGeom>
          <a:noFill/>
        </p:spPr>
        <p:txBody>
          <a:bodyPr wrap="none" rtlCol="0">
            <a:spAutoFit/>
          </a:bodyPr>
          <a:lstStyle>
            <a:defPPr>
              <a:defRPr lang="zh-CN"/>
            </a:defPPr>
            <a:lvl1pPr marR="0" lvl="0" indent="0" algn="ctr" fontAlgn="auto">
              <a:lnSpc>
                <a:spcPct val="100000"/>
              </a:lnSpc>
              <a:spcBef>
                <a:spcPts val="0"/>
              </a:spcBef>
              <a:spcAft>
                <a:spcPts val="0"/>
              </a:spcAft>
              <a:buClrTx/>
              <a:buSzTx/>
              <a:buFontTx/>
              <a:buNone/>
              <a:defRPr kumimoji="0" sz="6000" b="0" i="0" u="none" strike="noStrike" cap="none" spc="0" normalizeH="0" baseline="0">
                <a:ln>
                  <a:noFill/>
                </a:ln>
                <a:solidFill>
                  <a:srgbClr val="2C1F17"/>
                </a:solidFill>
                <a:effectLst/>
                <a:uLnTx/>
                <a:uFillTx/>
                <a:latin typeface="思源黑体 CN Bold" panose="020B0800000000000000" charset="-122"/>
                <a:ea typeface="思源黑体 CN Bold" panose="020B0800000000000000" charset="-122"/>
              </a:defRPr>
            </a:lvl1pPr>
          </a:lstStyle>
          <a:p>
            <a:r>
              <a:rPr lang="en-US" altLang="zh-CN" sz="2800"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rPr>
              <a:t>《</a:t>
            </a:r>
            <a:r>
              <a:rPr lang="zh-CN" altLang="en-US" sz="2800"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rPr>
              <a:t>学生公寓管理办法</a:t>
            </a:r>
            <a:r>
              <a:rPr lang="en-US" altLang="zh-CN" sz="2800"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rPr>
              <a:t>》</a:t>
            </a:r>
            <a:endParaRPr lang="zh-CN" altLang="en-US" sz="2800"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endParaRPr>
          </a:p>
        </p:txBody>
      </p:sp>
      <p:sp>
        <p:nvSpPr>
          <p:cNvPr id="24" name="1-7"/>
          <p:cNvSpPr/>
          <p:nvPr/>
        </p:nvSpPr>
        <p:spPr>
          <a:xfrm>
            <a:off x="372767" y="228673"/>
            <a:ext cx="578438" cy="578438"/>
          </a:xfrm>
          <a:prstGeom prst="ellipse">
            <a:avLst/>
          </a:prstGeom>
          <a:gradFill flip="none" rotWithShape="1">
            <a:gsLst>
              <a:gs pos="0">
                <a:schemeClr val="accent5">
                  <a:lumMod val="20000"/>
                  <a:lumOff val="80000"/>
                </a:schemeClr>
              </a:gs>
              <a:gs pos="70000">
                <a:srgbClr val="FFFFFF"/>
              </a:gs>
            </a:gsLst>
            <a:lin ang="5400000" scaled="1"/>
            <a:tileRect/>
          </a:gradFill>
          <a:ln>
            <a:noFill/>
          </a:ln>
          <a:effectLst>
            <a:outerShdw blurRad="50800" dist="38100" dir="5400000" rotWithShape="0">
              <a:srgbClr val="FFFFFF">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gradFill flip="none" rotWithShape="1">
                <a:gsLst>
                  <a:gs pos="0">
                    <a:srgbClr val="FFFFFF"/>
                  </a:gs>
                  <a:gs pos="70000">
                    <a:srgbClr val="FFFFFF">
                      <a:alpha val="80000"/>
                    </a:srgbClr>
                  </a:gs>
                </a:gsLst>
                <a:lin ang="5400000" scaled="1"/>
                <a:tileRect/>
              </a:gradFill>
              <a:effectLst>
                <a:outerShdw blurRad="50800" dist="38100" dir="5400000" rotWithShape="0">
                  <a:srgbClr val="FFFFFF">
                    <a:lumMod val="20000"/>
                    <a:alpha val="20000"/>
                  </a:srgbClr>
                </a:outerShdw>
              </a:effectLst>
            </a:endParaRPr>
          </a:p>
        </p:txBody>
      </p:sp>
      <p:sp>
        <p:nvSpPr>
          <p:cNvPr id="25" name="1-8"/>
          <p:cNvSpPr txBox="1"/>
          <p:nvPr/>
        </p:nvSpPr>
        <p:spPr>
          <a:xfrm>
            <a:off x="467013" y="256282"/>
            <a:ext cx="402674" cy="523220"/>
          </a:xfrm>
          <a:prstGeom prst="rect">
            <a:avLst/>
          </a:prstGeom>
          <a:noFill/>
        </p:spPr>
        <p:txBody>
          <a:bodyPr wrap="none" rtlCol="0">
            <a:spAutoFit/>
          </a:bodyPr>
          <a:lstStyle>
            <a:defPPr>
              <a:defRPr lang="zh-CN"/>
            </a:defPPr>
            <a:lvl1pPr marR="0" lvl="0" indent="0" algn="ctr" fontAlgn="auto">
              <a:lnSpc>
                <a:spcPct val="100000"/>
              </a:lnSpc>
              <a:spcBef>
                <a:spcPts val="0"/>
              </a:spcBef>
              <a:spcAft>
                <a:spcPts val="0"/>
              </a:spcAft>
              <a:buClrTx/>
              <a:buSzTx/>
              <a:buFontTx/>
              <a:buNone/>
              <a:defRPr kumimoji="0" sz="6000" b="0" i="0" u="none" strike="noStrike" cap="none" spc="0" normalizeH="0" baseline="0">
                <a:ln>
                  <a:noFill/>
                </a:ln>
                <a:solidFill>
                  <a:srgbClr val="2C1F17"/>
                </a:solidFill>
                <a:effectLst/>
                <a:uLnTx/>
                <a:uFillTx/>
                <a:latin typeface="思源黑体 CN Bold" panose="020B0800000000000000" charset="-122"/>
                <a:ea typeface="思源黑体 CN Bold" panose="020B0800000000000000" charset="-122"/>
              </a:defRPr>
            </a:lvl1pPr>
          </a:lstStyle>
          <a:p>
            <a:r>
              <a:rPr lang="en-US" altLang="zh-CN" sz="2800" dirty="0">
                <a:solidFill>
                  <a:srgbClr val="0079BA"/>
                </a:soli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rPr>
              <a:t>1</a:t>
            </a:r>
            <a:endParaRPr lang="zh-CN" altLang="en-US" sz="2800" dirty="0">
              <a:solidFill>
                <a:srgbClr val="0079BA"/>
              </a:soli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endParaRPr>
          </a:p>
        </p:txBody>
      </p:sp>
      <p:cxnSp>
        <p:nvCxnSpPr>
          <p:cNvPr id="3" name="1-4"/>
          <p:cNvCxnSpPr/>
          <p:nvPr/>
        </p:nvCxnSpPr>
        <p:spPr>
          <a:xfrm flipV="1">
            <a:off x="4707171" y="309612"/>
            <a:ext cx="0" cy="41656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 name="1-5"/>
          <p:cNvSpPr txBox="1"/>
          <p:nvPr/>
        </p:nvSpPr>
        <p:spPr>
          <a:xfrm>
            <a:off x="4865570" y="287059"/>
            <a:ext cx="1415772" cy="461665"/>
          </a:xfrm>
          <a:prstGeom prst="rect">
            <a:avLst/>
          </a:prstGeom>
          <a:noFill/>
        </p:spPr>
        <p:txBody>
          <a:bodyPr wrap="none" rtlCol="0">
            <a:spAutoFit/>
          </a:bodyPr>
          <a:lstStyle>
            <a:defPPr>
              <a:defRPr lang="zh-CN"/>
            </a:defPPr>
            <a:lvl1pPr marR="0" lvl="0" indent="0" algn="ctr" fontAlgn="auto">
              <a:lnSpc>
                <a:spcPct val="100000"/>
              </a:lnSpc>
              <a:spcBef>
                <a:spcPts val="0"/>
              </a:spcBef>
              <a:spcAft>
                <a:spcPts val="0"/>
              </a:spcAft>
              <a:buClrTx/>
              <a:buSzTx/>
              <a:buFontTx/>
              <a:buNone/>
              <a:defRPr kumimoji="0" sz="6000" b="0" i="0" u="none" strike="noStrike" cap="none" spc="0" normalizeH="0" baseline="0">
                <a:ln>
                  <a:noFill/>
                </a:ln>
                <a:solidFill>
                  <a:srgbClr val="2C1F17"/>
                </a:solidFill>
                <a:effectLst/>
                <a:uLnTx/>
                <a:uFillTx/>
                <a:latin typeface="思源黑体 CN Bold" panose="020B0800000000000000" charset="-122"/>
                <a:ea typeface="思源黑体 CN Bold" panose="020B0800000000000000" charset="-122"/>
              </a:defRPr>
            </a:lvl1pPr>
          </a:lstStyle>
          <a:p>
            <a:r>
              <a:rPr lang="zh-CN" altLang="en-US" sz="2400" b="1"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黑体 CN Bold" panose="020B0800000000000000" charset="-122"/>
                <a:ea typeface="思源黑体 CN Bold" panose="020B0800000000000000" charset="-122"/>
                <a:cs typeface="阿里巴巴普惠体 R" panose="00020600040101010101" pitchFamily="18" charset="-122"/>
              </a:rPr>
              <a:t>管理规范</a:t>
            </a:r>
            <a:endParaRPr lang="zh-CN" altLang="en-US" sz="2400" b="1"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黑体 CN Bold" panose="020B0800000000000000" charset="-122"/>
              <a:ea typeface="思源黑体 CN Bold" panose="020B0800000000000000" charset="-122"/>
              <a:cs typeface="阿里巴巴普惠体 R" panose="00020600040101010101" pitchFamily="18" charset="-122"/>
            </a:endParaRPr>
          </a:p>
        </p:txBody>
      </p:sp>
      <p:sp>
        <p:nvSpPr>
          <p:cNvPr id="2" name="矩形: 圆角 1"/>
          <p:cNvSpPr/>
          <p:nvPr/>
        </p:nvSpPr>
        <p:spPr>
          <a:xfrm>
            <a:off x="372767" y="1281151"/>
            <a:ext cx="11523958" cy="4805323"/>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p:cNvSpPr txBox="1"/>
          <p:nvPr/>
        </p:nvSpPr>
        <p:spPr>
          <a:xfrm>
            <a:off x="467013" y="1409700"/>
            <a:ext cx="11258549" cy="4905574"/>
          </a:xfrm>
          <a:prstGeom prst="rect">
            <a:avLst/>
          </a:prstGeom>
          <a:noFill/>
        </p:spPr>
        <p:txBody>
          <a:bodyPr wrap="square">
            <a:spAutoFit/>
          </a:bodyPr>
          <a:lstStyle/>
          <a:p>
            <a:pPr algn="just">
              <a:lnSpc>
                <a:spcPct val="130000"/>
              </a:lnSpc>
            </a:pPr>
            <a:r>
              <a:rPr lang="zh-CN" altLang="en-US" sz="2000" b="1" dirty="0">
                <a:latin typeface="宋体" panose="02010600030101010101" pitchFamily="2" charset="-122"/>
                <a:ea typeface="宋体" panose="02010600030101010101" pitchFamily="2" charset="-122"/>
                <a:cs typeface="Times New Roman" panose="02020603050405020304" pitchFamily="18" charset="0"/>
              </a:rPr>
              <a:t>    第四条 </a:t>
            </a:r>
            <a:r>
              <a:rPr lang="zh-CN" altLang="en-US" sz="2000" dirty="0">
                <a:latin typeface="宋体" panose="02010600030101010101" pitchFamily="2" charset="-122"/>
                <a:ea typeface="宋体" panose="02010600030101010101" pitchFamily="2" charset="-122"/>
                <a:cs typeface="Times New Roman" panose="02020603050405020304" pitchFamily="18" charset="0"/>
              </a:rPr>
              <a:t>学生入住</a:t>
            </a:r>
            <a:r>
              <a:rPr lang="en-US" altLang="zh-CN" sz="2000" dirty="0">
                <a:latin typeface="宋体" panose="02010600030101010101" pitchFamily="2" charset="-122"/>
                <a:ea typeface="宋体" panose="02010600030101010101" pitchFamily="2" charset="-122"/>
                <a:cs typeface="Times New Roman" panose="02020603050405020304" pitchFamily="18" charset="0"/>
              </a:rPr>
              <a:t>    </a:t>
            </a:r>
            <a:endParaRPr lang="en-US" altLang="zh-CN" sz="2000" dirty="0">
              <a:latin typeface="宋体" panose="02010600030101010101" pitchFamily="2" charset="-122"/>
              <a:ea typeface="宋体" panose="02010600030101010101" pitchFamily="2" charset="-122"/>
              <a:cs typeface="Times New Roman" panose="02020603050405020304" pitchFamily="18" charset="0"/>
            </a:endParaRPr>
          </a:p>
          <a:p>
            <a:pPr algn="just">
              <a:lnSpc>
                <a:spcPct val="130000"/>
              </a:lnSpc>
            </a:pPr>
            <a:r>
              <a:rPr lang="en-US" altLang="zh-CN" sz="2000" dirty="0">
                <a:latin typeface="宋体" panose="02010600030101010101" pitchFamily="2" charset="-122"/>
                <a:ea typeface="宋体" panose="02010600030101010101" pitchFamily="2" charset="-122"/>
                <a:cs typeface="Times New Roman" panose="02020603050405020304" pitchFamily="18" charset="0"/>
              </a:rPr>
              <a:t>    1.</a:t>
            </a:r>
            <a:r>
              <a:rPr lang="zh-CN" altLang="en-US" sz="2000" dirty="0">
                <a:latin typeface="宋体" panose="02010600030101010101" pitchFamily="2" charset="-122"/>
                <a:ea typeface="宋体" panose="02010600030101010101" pitchFamily="2" charset="-122"/>
                <a:cs typeface="Times New Roman" panose="02020603050405020304" pitchFamily="18" charset="0"/>
              </a:rPr>
              <a:t>全日制本科生原则上应在学生公寓集中住宿，学生工作部、后勤与基建管理处、物业服务中心、各学院负责具体安排。硕士研究生（</a:t>
            </a:r>
            <a:r>
              <a:rPr lang="en-US" altLang="zh-CN" sz="2000" dirty="0">
                <a:latin typeface="宋体" panose="02010600030101010101" pitchFamily="2" charset="-122"/>
                <a:ea typeface="宋体" panose="02010600030101010101" pitchFamily="2" charset="-122"/>
                <a:cs typeface="Times New Roman" panose="02020603050405020304" pitchFamily="18" charset="0"/>
              </a:rPr>
              <a:t>MBA</a:t>
            </a:r>
            <a:r>
              <a:rPr lang="zh-CN" altLang="en-US" sz="2000" dirty="0">
                <a:latin typeface="宋体" panose="02010600030101010101" pitchFamily="2" charset="-122"/>
                <a:ea typeface="宋体" panose="02010600030101010101" pitchFamily="2" charset="-122"/>
                <a:cs typeface="Times New Roman" panose="02020603050405020304" pitchFamily="18" charset="0"/>
              </a:rPr>
              <a:t>、</a:t>
            </a:r>
            <a:r>
              <a:rPr lang="en-US" altLang="zh-CN" sz="2000" dirty="0">
                <a:latin typeface="宋体" panose="02010600030101010101" pitchFamily="2" charset="-122"/>
                <a:ea typeface="宋体" panose="02010600030101010101" pitchFamily="2" charset="-122"/>
                <a:cs typeface="Times New Roman" panose="02020603050405020304" pitchFamily="18" charset="0"/>
              </a:rPr>
              <a:t>MPA </a:t>
            </a:r>
            <a:r>
              <a:rPr lang="zh-CN" altLang="en-US" sz="2000" dirty="0">
                <a:latin typeface="宋体" panose="02010600030101010101" pitchFamily="2" charset="-122"/>
                <a:ea typeface="宋体" panose="02010600030101010101" pitchFamily="2" charset="-122"/>
                <a:cs typeface="Times New Roman" panose="02020603050405020304" pitchFamily="18" charset="0"/>
              </a:rPr>
              <a:t>除外）、博士研究生（在职博士研究生除外）在学制内，经本人申请，由学校统一安排住宿。以上各类学生均包含留学生。学校优先保证全日制本科生全部入住学生宿舍。</a:t>
            </a:r>
            <a:endParaRPr lang="zh-CN" altLang="en-US" sz="2000" dirty="0">
              <a:latin typeface="宋体" panose="02010600030101010101" pitchFamily="2" charset="-122"/>
              <a:ea typeface="宋体" panose="02010600030101010101" pitchFamily="2" charset="-122"/>
              <a:cs typeface="Times New Roman" panose="02020603050405020304" pitchFamily="18" charset="0"/>
            </a:endParaRPr>
          </a:p>
          <a:p>
            <a:pPr algn="just">
              <a:lnSpc>
                <a:spcPct val="130000"/>
              </a:lnSpc>
            </a:pPr>
            <a:r>
              <a:rPr lang="zh-CN" altLang="en-US" sz="2000" dirty="0">
                <a:latin typeface="宋体" panose="02010600030101010101" pitchFamily="2" charset="-122"/>
                <a:ea typeface="宋体" panose="02010600030101010101" pitchFamily="2" charset="-122"/>
                <a:cs typeface="Times New Roman" panose="02020603050405020304" pitchFamily="18" charset="0"/>
              </a:rPr>
              <a:t>    </a:t>
            </a:r>
            <a:r>
              <a:rPr lang="zh-CN" altLang="en-US" sz="2000" b="1" dirty="0">
                <a:solidFill>
                  <a:srgbClr val="FF0000"/>
                </a:solidFill>
                <a:latin typeface="宋体" panose="02010600030101010101" pitchFamily="2" charset="-122"/>
                <a:ea typeface="宋体" panose="02010600030101010101" pitchFamily="2" charset="-122"/>
                <a:cs typeface="Times New Roman" panose="02020603050405020304" pitchFamily="18" charset="0"/>
              </a:rPr>
              <a:t>注：学校本科生原则上不办理校外住宿，特殊情况的，须学生本人提出申请，家长同意，学院审核同意，学校审核同意，签订校外住宿协议。</a:t>
            </a:r>
            <a:endParaRPr lang="zh-CN" altLang="en-US" sz="2000" b="1" dirty="0">
              <a:solidFill>
                <a:srgbClr val="FF0000"/>
              </a:solidFill>
              <a:latin typeface="宋体" panose="02010600030101010101" pitchFamily="2" charset="-122"/>
              <a:ea typeface="宋体" panose="02010600030101010101" pitchFamily="2" charset="-122"/>
              <a:cs typeface="Times New Roman" panose="02020603050405020304" pitchFamily="18" charset="0"/>
            </a:endParaRPr>
          </a:p>
          <a:p>
            <a:pPr algn="just">
              <a:lnSpc>
                <a:spcPct val="130000"/>
              </a:lnSpc>
            </a:pPr>
            <a:r>
              <a:rPr lang="en-US" altLang="zh-CN" sz="2000" dirty="0">
                <a:latin typeface="宋体" panose="02010600030101010101" pitchFamily="2" charset="-122"/>
                <a:ea typeface="宋体" panose="02010600030101010101" pitchFamily="2" charset="-122"/>
                <a:cs typeface="Times New Roman" panose="02020603050405020304" pitchFamily="18" charset="0"/>
              </a:rPr>
              <a:t>    2.</a:t>
            </a:r>
            <a:r>
              <a:rPr lang="zh-CN" altLang="en-US" sz="2000" dirty="0">
                <a:latin typeface="宋体" panose="02010600030101010101" pitchFamily="2" charset="-122"/>
                <a:ea typeface="宋体" panose="02010600030101010101" pitchFamily="2" charset="-122"/>
                <a:cs typeface="Times New Roman" panose="02020603050405020304" pitchFamily="18" charset="0"/>
              </a:rPr>
              <a:t>学生入住前，学生工作部负责代表学校与学生签订入住协议书，明确学校与学生双方的权利、责任、义务。</a:t>
            </a:r>
            <a:endParaRPr lang="zh-CN" altLang="en-US" sz="2000" dirty="0">
              <a:latin typeface="宋体" panose="02010600030101010101" pitchFamily="2" charset="-122"/>
              <a:ea typeface="宋体" panose="02010600030101010101" pitchFamily="2" charset="-122"/>
              <a:cs typeface="Times New Roman" panose="02020603050405020304" pitchFamily="18" charset="0"/>
            </a:endParaRPr>
          </a:p>
          <a:p>
            <a:pPr algn="just">
              <a:lnSpc>
                <a:spcPct val="130000"/>
              </a:lnSpc>
            </a:pPr>
            <a:r>
              <a:rPr lang="en-US" altLang="zh-CN" sz="2000" dirty="0">
                <a:latin typeface="宋体" panose="02010600030101010101" pitchFamily="2" charset="-122"/>
                <a:ea typeface="宋体" panose="02010600030101010101" pitchFamily="2" charset="-122"/>
                <a:cs typeface="Times New Roman" panose="02020603050405020304" pitchFamily="18" charset="0"/>
              </a:rPr>
              <a:t>    3.</a:t>
            </a:r>
            <a:r>
              <a:rPr lang="zh-CN" altLang="en-US" sz="2000" dirty="0">
                <a:latin typeface="宋体" panose="02010600030101010101" pitchFamily="2" charset="-122"/>
                <a:ea typeface="宋体" panose="02010600030101010101" pitchFamily="2" charset="-122"/>
                <a:cs typeface="Times New Roman" panose="02020603050405020304" pitchFamily="18" charset="0"/>
              </a:rPr>
              <a:t>住宿分配本着分区住宿、按学院相对集中的原则进行，住宿条件紧张的情况下需充分利用床位。</a:t>
            </a:r>
            <a:endParaRPr lang="zh-CN" altLang="en-US" sz="2000" dirty="0">
              <a:latin typeface="宋体" panose="02010600030101010101" pitchFamily="2" charset="-122"/>
              <a:ea typeface="宋体" panose="02010600030101010101" pitchFamily="2" charset="-122"/>
              <a:cs typeface="Times New Roman" panose="02020603050405020304" pitchFamily="18" charset="0"/>
            </a:endParaRPr>
          </a:p>
          <a:p>
            <a:pPr indent="720090" algn="just">
              <a:lnSpc>
                <a:spcPct val="130000"/>
              </a:lnSpc>
            </a:pPr>
            <a:endParaRPr lang="zh-CN" altLang="en-US" sz="2400" dirty="0">
              <a:latin typeface="宋体" panose="02010600030101010101" pitchFamily="2" charset="-122"/>
              <a:ea typeface="宋体" panose="02010600030101010101" pitchFamily="2" charset="-122"/>
              <a:cs typeface="Times New Roman" panose="02020603050405020304"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1-2-1"/>
          <p:cNvPicPr>
            <a:picLocks noChangeAspect="1" noChangeArrowheads="1"/>
          </p:cNvPicPr>
          <p:nvPr/>
        </p:nvPicPr>
        <p:blipFill>
          <a:blip r:embed="rId1">
            <a:duotone>
              <a:schemeClr val="accent5">
                <a:shade val="45000"/>
                <a:satMod val="135000"/>
              </a:schemeClr>
              <a:prstClr val="white"/>
            </a:duotone>
            <a:extLst>
              <a:ext uri="{28A0092B-C50C-407E-A947-70E740481C1C}">
                <a14:useLocalDpi xmlns:a14="http://schemas.microsoft.com/office/drawing/2010/main" val="0"/>
              </a:ext>
            </a:extLst>
          </a:blip>
          <a:srcRect r="21518"/>
          <a:stretch>
            <a:fillRect/>
          </a:stretch>
        </p:blipFill>
        <p:spPr bwMode="auto">
          <a:xfrm>
            <a:off x="4865571" y="0"/>
            <a:ext cx="7326429" cy="904346"/>
          </a:xfrm>
          <a:custGeom>
            <a:avLst/>
            <a:gdLst>
              <a:gd name="connsiteX0" fmla="*/ 0 w 7326429"/>
              <a:gd name="connsiteY0" fmla="*/ 0 h 904346"/>
              <a:gd name="connsiteX1" fmla="*/ 7326429 w 7326429"/>
              <a:gd name="connsiteY1" fmla="*/ 0 h 904346"/>
              <a:gd name="connsiteX2" fmla="*/ 7326429 w 7326429"/>
              <a:gd name="connsiteY2" fmla="*/ 454025 h 904346"/>
              <a:gd name="connsiteX3" fmla="*/ 6963906 w 7326429"/>
              <a:gd name="connsiteY3" fmla="*/ 898826 h 904346"/>
              <a:gd name="connsiteX4" fmla="*/ 6909147 w 7326429"/>
              <a:gd name="connsiteY4" fmla="*/ 904346 h 904346"/>
              <a:gd name="connsiteX5" fmla="*/ 0 w 7326429"/>
              <a:gd name="connsiteY5" fmla="*/ 904346 h 904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26429" h="904346">
                <a:moveTo>
                  <a:pt x="0" y="0"/>
                </a:moveTo>
                <a:lnTo>
                  <a:pt x="7326429" y="0"/>
                </a:lnTo>
                <a:lnTo>
                  <a:pt x="7326429" y="454025"/>
                </a:lnTo>
                <a:cubicBezTo>
                  <a:pt x="7326429" y="673432"/>
                  <a:pt x="7170797" y="856490"/>
                  <a:pt x="6963906" y="898826"/>
                </a:cubicBezTo>
                <a:lnTo>
                  <a:pt x="6909147" y="904346"/>
                </a:lnTo>
                <a:lnTo>
                  <a:pt x="0" y="904346"/>
                </a:lnTo>
                <a:close/>
              </a:path>
            </a:pathLst>
          </a:custGeom>
          <a:noFill/>
          <a:effectLst/>
          <a:extLst>
            <a:ext uri="{909E8E84-426E-40DD-AFC4-6F175D3DCCD1}">
              <a14:hiddenFill xmlns:a14="http://schemas.microsoft.com/office/drawing/2010/main">
                <a:solidFill>
                  <a:srgbClr val="FFFFFF"/>
                </a:solidFill>
              </a14:hiddenFill>
            </a:ext>
          </a:extLst>
        </p:spPr>
      </p:pic>
      <p:sp>
        <p:nvSpPr>
          <p:cNvPr id="13" name="1-2-2"/>
          <p:cNvSpPr/>
          <p:nvPr/>
        </p:nvSpPr>
        <p:spPr>
          <a:xfrm flipV="1">
            <a:off x="-1523" y="0"/>
            <a:ext cx="12155486" cy="908050"/>
          </a:xfrm>
          <a:prstGeom prst="round1Rect">
            <a:avLst>
              <a:gd name="adj" fmla="val 50000"/>
            </a:avLst>
          </a:prstGeom>
          <a:gradFill flip="none" rotWithShape="1">
            <a:gsLst>
              <a:gs pos="33000">
                <a:srgbClr val="0079BA">
                  <a:alpha val="84000"/>
                </a:srgbClr>
              </a:gs>
              <a:gs pos="0">
                <a:srgbClr val="00BFE8">
                  <a:alpha val="0"/>
                </a:srgbClr>
              </a:gs>
              <a:gs pos="91000">
                <a:srgbClr val="0079BA"/>
              </a:gs>
            </a:gsLst>
            <a:lin ang="108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gradFill flip="none" rotWithShape="1">
                <a:gsLst>
                  <a:gs pos="0">
                    <a:srgbClr val="FFFFFF"/>
                  </a:gs>
                  <a:gs pos="70000">
                    <a:srgbClr val="FFFFFF">
                      <a:alpha val="80000"/>
                    </a:srgbClr>
                  </a:gs>
                </a:gsLst>
                <a:lin ang="5400000" scaled="1"/>
                <a:tileRect/>
              </a:gradFill>
              <a:effectLst>
                <a:outerShdw blurRad="50800" dist="38100" dir="5400000" rotWithShape="0">
                  <a:srgbClr val="FFFFFF">
                    <a:lumMod val="20000"/>
                    <a:alpha val="20000"/>
                  </a:srgbClr>
                </a:outerShdw>
              </a:effectLst>
            </a:endParaRPr>
          </a:p>
        </p:txBody>
      </p:sp>
      <p:sp>
        <p:nvSpPr>
          <p:cNvPr id="18" name="1-3"/>
          <p:cNvSpPr txBox="1"/>
          <p:nvPr/>
        </p:nvSpPr>
        <p:spPr>
          <a:xfrm>
            <a:off x="931778" y="256282"/>
            <a:ext cx="3775393" cy="523220"/>
          </a:xfrm>
          <a:prstGeom prst="rect">
            <a:avLst/>
          </a:prstGeom>
          <a:noFill/>
        </p:spPr>
        <p:txBody>
          <a:bodyPr wrap="none" rtlCol="0">
            <a:spAutoFit/>
          </a:bodyPr>
          <a:lstStyle>
            <a:defPPr>
              <a:defRPr lang="zh-CN"/>
            </a:defPPr>
            <a:lvl1pPr marR="0" lvl="0" indent="0" algn="ctr" fontAlgn="auto">
              <a:lnSpc>
                <a:spcPct val="100000"/>
              </a:lnSpc>
              <a:spcBef>
                <a:spcPts val="0"/>
              </a:spcBef>
              <a:spcAft>
                <a:spcPts val="0"/>
              </a:spcAft>
              <a:buClrTx/>
              <a:buSzTx/>
              <a:buFontTx/>
              <a:buNone/>
              <a:defRPr kumimoji="0" sz="6000" b="0" i="0" u="none" strike="noStrike" cap="none" spc="0" normalizeH="0" baseline="0">
                <a:ln>
                  <a:noFill/>
                </a:ln>
                <a:solidFill>
                  <a:srgbClr val="2C1F17"/>
                </a:solidFill>
                <a:effectLst/>
                <a:uLnTx/>
                <a:uFillTx/>
                <a:latin typeface="思源黑体 CN Bold" panose="020B0800000000000000" charset="-122"/>
                <a:ea typeface="思源黑体 CN Bold" panose="020B0800000000000000" charset="-122"/>
              </a:defRPr>
            </a:lvl1pPr>
          </a:lstStyle>
          <a:p>
            <a:r>
              <a:rPr lang="en-US" altLang="zh-CN" sz="2800"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rPr>
              <a:t>《</a:t>
            </a:r>
            <a:r>
              <a:rPr lang="zh-CN" altLang="en-US" sz="2800"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rPr>
              <a:t>学生公寓管理办法</a:t>
            </a:r>
            <a:r>
              <a:rPr lang="en-US" altLang="zh-CN" sz="2800"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rPr>
              <a:t>》</a:t>
            </a:r>
            <a:endParaRPr lang="zh-CN" altLang="en-US" sz="2800"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endParaRPr>
          </a:p>
        </p:txBody>
      </p:sp>
      <p:sp>
        <p:nvSpPr>
          <p:cNvPr id="24" name="1-7"/>
          <p:cNvSpPr/>
          <p:nvPr/>
        </p:nvSpPr>
        <p:spPr>
          <a:xfrm>
            <a:off x="372767" y="228673"/>
            <a:ext cx="578438" cy="578438"/>
          </a:xfrm>
          <a:prstGeom prst="ellipse">
            <a:avLst/>
          </a:prstGeom>
          <a:gradFill flip="none" rotWithShape="1">
            <a:gsLst>
              <a:gs pos="0">
                <a:schemeClr val="accent5">
                  <a:lumMod val="20000"/>
                  <a:lumOff val="80000"/>
                </a:schemeClr>
              </a:gs>
              <a:gs pos="70000">
                <a:srgbClr val="FFFFFF"/>
              </a:gs>
            </a:gsLst>
            <a:lin ang="5400000" scaled="1"/>
            <a:tileRect/>
          </a:gradFill>
          <a:ln>
            <a:noFill/>
          </a:ln>
          <a:effectLst>
            <a:outerShdw blurRad="50800" dist="38100" dir="5400000" rotWithShape="0">
              <a:srgbClr val="FFFFFF">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gradFill flip="none" rotWithShape="1">
                <a:gsLst>
                  <a:gs pos="0">
                    <a:srgbClr val="FFFFFF"/>
                  </a:gs>
                  <a:gs pos="70000">
                    <a:srgbClr val="FFFFFF">
                      <a:alpha val="80000"/>
                    </a:srgbClr>
                  </a:gs>
                </a:gsLst>
                <a:lin ang="5400000" scaled="1"/>
                <a:tileRect/>
              </a:gradFill>
              <a:effectLst>
                <a:outerShdw blurRad="50800" dist="38100" dir="5400000" rotWithShape="0">
                  <a:srgbClr val="FFFFFF">
                    <a:lumMod val="20000"/>
                    <a:alpha val="20000"/>
                  </a:srgbClr>
                </a:outerShdw>
              </a:effectLst>
            </a:endParaRPr>
          </a:p>
        </p:txBody>
      </p:sp>
      <p:sp>
        <p:nvSpPr>
          <p:cNvPr id="25" name="1-8"/>
          <p:cNvSpPr txBox="1"/>
          <p:nvPr/>
        </p:nvSpPr>
        <p:spPr>
          <a:xfrm>
            <a:off x="467013" y="256282"/>
            <a:ext cx="402674" cy="523220"/>
          </a:xfrm>
          <a:prstGeom prst="rect">
            <a:avLst/>
          </a:prstGeom>
          <a:noFill/>
        </p:spPr>
        <p:txBody>
          <a:bodyPr wrap="none" rtlCol="0">
            <a:spAutoFit/>
          </a:bodyPr>
          <a:lstStyle>
            <a:defPPr>
              <a:defRPr lang="zh-CN"/>
            </a:defPPr>
            <a:lvl1pPr marR="0" lvl="0" indent="0" algn="ctr" fontAlgn="auto">
              <a:lnSpc>
                <a:spcPct val="100000"/>
              </a:lnSpc>
              <a:spcBef>
                <a:spcPts val="0"/>
              </a:spcBef>
              <a:spcAft>
                <a:spcPts val="0"/>
              </a:spcAft>
              <a:buClrTx/>
              <a:buSzTx/>
              <a:buFontTx/>
              <a:buNone/>
              <a:defRPr kumimoji="0" sz="6000" b="0" i="0" u="none" strike="noStrike" cap="none" spc="0" normalizeH="0" baseline="0">
                <a:ln>
                  <a:noFill/>
                </a:ln>
                <a:solidFill>
                  <a:srgbClr val="2C1F17"/>
                </a:solidFill>
                <a:effectLst/>
                <a:uLnTx/>
                <a:uFillTx/>
                <a:latin typeface="思源黑体 CN Bold" panose="020B0800000000000000" charset="-122"/>
                <a:ea typeface="思源黑体 CN Bold" panose="020B0800000000000000" charset="-122"/>
              </a:defRPr>
            </a:lvl1pPr>
          </a:lstStyle>
          <a:p>
            <a:r>
              <a:rPr lang="en-US" altLang="zh-CN" sz="2800" dirty="0">
                <a:solidFill>
                  <a:srgbClr val="0079BA"/>
                </a:soli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rPr>
              <a:t>1</a:t>
            </a:r>
            <a:endParaRPr lang="zh-CN" altLang="en-US" sz="2800" dirty="0">
              <a:solidFill>
                <a:srgbClr val="0079BA"/>
              </a:soli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endParaRPr>
          </a:p>
        </p:txBody>
      </p:sp>
      <p:cxnSp>
        <p:nvCxnSpPr>
          <p:cNvPr id="3" name="1-4"/>
          <p:cNvCxnSpPr/>
          <p:nvPr/>
        </p:nvCxnSpPr>
        <p:spPr>
          <a:xfrm flipV="1">
            <a:off x="4707171" y="309612"/>
            <a:ext cx="0" cy="41656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 name="1-5"/>
          <p:cNvSpPr txBox="1"/>
          <p:nvPr/>
        </p:nvSpPr>
        <p:spPr>
          <a:xfrm>
            <a:off x="4865570" y="287059"/>
            <a:ext cx="1415772" cy="461665"/>
          </a:xfrm>
          <a:prstGeom prst="rect">
            <a:avLst/>
          </a:prstGeom>
          <a:noFill/>
        </p:spPr>
        <p:txBody>
          <a:bodyPr wrap="none" rtlCol="0">
            <a:spAutoFit/>
          </a:bodyPr>
          <a:lstStyle>
            <a:defPPr>
              <a:defRPr lang="zh-CN"/>
            </a:defPPr>
            <a:lvl1pPr marR="0" lvl="0" indent="0" algn="ctr" fontAlgn="auto">
              <a:lnSpc>
                <a:spcPct val="100000"/>
              </a:lnSpc>
              <a:spcBef>
                <a:spcPts val="0"/>
              </a:spcBef>
              <a:spcAft>
                <a:spcPts val="0"/>
              </a:spcAft>
              <a:buClrTx/>
              <a:buSzTx/>
              <a:buFontTx/>
              <a:buNone/>
              <a:defRPr kumimoji="0" sz="6000" b="0" i="0" u="none" strike="noStrike" cap="none" spc="0" normalizeH="0" baseline="0">
                <a:ln>
                  <a:noFill/>
                </a:ln>
                <a:solidFill>
                  <a:srgbClr val="2C1F17"/>
                </a:solidFill>
                <a:effectLst/>
                <a:uLnTx/>
                <a:uFillTx/>
                <a:latin typeface="思源黑体 CN Bold" panose="020B0800000000000000" charset="-122"/>
                <a:ea typeface="思源黑体 CN Bold" panose="020B0800000000000000" charset="-122"/>
              </a:defRPr>
            </a:lvl1pPr>
          </a:lstStyle>
          <a:p>
            <a:r>
              <a:rPr lang="zh-CN" altLang="en-US" sz="2400" b="1"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黑体 CN Bold" panose="020B0800000000000000" charset="-122"/>
                <a:ea typeface="思源黑体 CN Bold" panose="020B0800000000000000" charset="-122"/>
                <a:cs typeface="阿里巴巴普惠体 R" panose="00020600040101010101" pitchFamily="18" charset="-122"/>
              </a:rPr>
              <a:t>管理规范</a:t>
            </a:r>
            <a:endParaRPr lang="zh-CN" altLang="en-US" sz="2400" b="1"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黑体 CN Bold" panose="020B0800000000000000" charset="-122"/>
              <a:ea typeface="思源黑体 CN Bold" panose="020B0800000000000000" charset="-122"/>
              <a:cs typeface="阿里巴巴普惠体 R" panose="00020600040101010101" pitchFamily="18" charset="-122"/>
            </a:endParaRPr>
          </a:p>
        </p:txBody>
      </p:sp>
      <p:sp>
        <p:nvSpPr>
          <p:cNvPr id="2" name="矩形: 圆角 1"/>
          <p:cNvSpPr/>
          <p:nvPr/>
        </p:nvSpPr>
        <p:spPr>
          <a:xfrm>
            <a:off x="372767" y="1543050"/>
            <a:ext cx="11523958" cy="4105355"/>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p:cNvSpPr txBox="1"/>
          <p:nvPr/>
        </p:nvSpPr>
        <p:spPr>
          <a:xfrm>
            <a:off x="467013" y="1762125"/>
            <a:ext cx="11258549" cy="4105355"/>
          </a:xfrm>
          <a:prstGeom prst="rect">
            <a:avLst/>
          </a:prstGeom>
          <a:noFill/>
        </p:spPr>
        <p:txBody>
          <a:bodyPr wrap="square">
            <a:spAutoFit/>
          </a:bodyPr>
          <a:lstStyle/>
          <a:p>
            <a:pPr algn="just">
              <a:lnSpc>
                <a:spcPct val="130000"/>
              </a:lnSpc>
            </a:pPr>
            <a:r>
              <a:rPr lang="en-US" altLang="zh-CN" sz="2000" dirty="0">
                <a:latin typeface="宋体" panose="02010600030101010101" pitchFamily="2" charset="-122"/>
                <a:ea typeface="宋体" panose="02010600030101010101" pitchFamily="2" charset="-122"/>
                <a:cs typeface="Times New Roman" panose="02020603050405020304" pitchFamily="18" charset="0"/>
              </a:rPr>
              <a:t>    4.</a:t>
            </a:r>
            <a:r>
              <a:rPr lang="zh-CN" altLang="en-US" sz="2000" dirty="0">
                <a:latin typeface="宋体" panose="02010600030101010101" pitchFamily="2" charset="-122"/>
                <a:ea typeface="宋体" panose="02010600030101010101" pitchFamily="2" charset="-122"/>
                <a:cs typeface="Times New Roman" panose="02020603050405020304" pitchFamily="18" charset="0"/>
              </a:rPr>
              <a:t>全日制本科生、硕士研究生在校住宿超出学制的，须本人提出申请，经审核同意，学校在住宿条件允许的情况下安排住宿；超过最长学习年限的，学校不再安排住宿。博士研究生超过最长学习年限的，学校不再安排住宿。</a:t>
            </a:r>
            <a:endParaRPr lang="zh-CN" altLang="en-US" sz="2000" dirty="0">
              <a:latin typeface="宋体" panose="02010600030101010101" pitchFamily="2" charset="-122"/>
              <a:ea typeface="宋体" panose="02010600030101010101" pitchFamily="2" charset="-122"/>
              <a:cs typeface="Times New Roman" panose="02020603050405020304" pitchFamily="18" charset="0"/>
            </a:endParaRPr>
          </a:p>
          <a:p>
            <a:pPr algn="just">
              <a:lnSpc>
                <a:spcPct val="130000"/>
              </a:lnSpc>
            </a:pPr>
            <a:r>
              <a:rPr lang="zh-CN" altLang="en-US" sz="2000" dirty="0">
                <a:latin typeface="宋体" panose="02010600030101010101" pitchFamily="2" charset="-122"/>
                <a:ea typeface="宋体" panose="02010600030101010101" pitchFamily="2" charset="-122"/>
                <a:cs typeface="Times New Roman" panose="02020603050405020304" pitchFamily="18" charset="0"/>
              </a:rPr>
              <a:t>    超出学制在校住宿的学生，住宿费按学年收取，住宿不足一学年的，按一学年收取。如确有特殊原因，须本人提出申请，经学院核实确认，由学生工作部审核通过后，可按月据实收费。</a:t>
            </a:r>
            <a:endParaRPr lang="zh-CN" altLang="en-US" sz="2000" dirty="0">
              <a:latin typeface="宋体" panose="02010600030101010101" pitchFamily="2" charset="-122"/>
              <a:ea typeface="宋体" panose="02010600030101010101" pitchFamily="2" charset="-122"/>
              <a:cs typeface="Times New Roman" panose="02020603050405020304" pitchFamily="18" charset="0"/>
            </a:endParaRPr>
          </a:p>
          <a:p>
            <a:pPr algn="just">
              <a:lnSpc>
                <a:spcPct val="130000"/>
              </a:lnSpc>
            </a:pPr>
            <a:r>
              <a:rPr lang="zh-CN" altLang="en-US" sz="2000" dirty="0">
                <a:latin typeface="宋体" panose="02010600030101010101" pitchFamily="2" charset="-122"/>
                <a:ea typeface="宋体" panose="02010600030101010101" pitchFamily="2" charset="-122"/>
                <a:cs typeface="Times New Roman" panose="02020603050405020304" pitchFamily="18" charset="0"/>
              </a:rPr>
              <a:t>学制、最长学习年限的具体规定，详见</a:t>
            </a:r>
            <a:r>
              <a:rPr lang="en-US" altLang="zh-CN" sz="2000" dirty="0">
                <a:latin typeface="宋体" panose="02010600030101010101" pitchFamily="2" charset="-122"/>
                <a:ea typeface="宋体" panose="02010600030101010101" pitchFamily="2" charset="-122"/>
                <a:cs typeface="Times New Roman" panose="02020603050405020304" pitchFamily="18" charset="0"/>
              </a:rPr>
              <a:t>《</a:t>
            </a:r>
            <a:r>
              <a:rPr lang="zh-CN" altLang="en-US" sz="2000" dirty="0">
                <a:latin typeface="宋体" panose="02010600030101010101" pitchFamily="2" charset="-122"/>
                <a:ea typeface="宋体" panose="02010600030101010101" pitchFamily="2" charset="-122"/>
                <a:cs typeface="Times New Roman" panose="02020603050405020304" pitchFamily="18" charset="0"/>
              </a:rPr>
              <a:t>西南交通大学本科生学籍管理规定</a:t>
            </a:r>
            <a:r>
              <a:rPr lang="en-US" altLang="zh-CN" sz="2000" dirty="0">
                <a:latin typeface="宋体" panose="02010600030101010101" pitchFamily="2" charset="-122"/>
                <a:ea typeface="宋体" panose="02010600030101010101" pitchFamily="2" charset="-122"/>
                <a:cs typeface="Times New Roman" panose="02020603050405020304" pitchFamily="18" charset="0"/>
              </a:rPr>
              <a:t>》</a:t>
            </a:r>
            <a:r>
              <a:rPr lang="zh-CN" altLang="en-US" sz="2000" dirty="0">
                <a:latin typeface="宋体" panose="02010600030101010101" pitchFamily="2" charset="-122"/>
                <a:ea typeface="宋体" panose="02010600030101010101" pitchFamily="2" charset="-122"/>
                <a:cs typeface="Times New Roman" panose="02020603050405020304" pitchFamily="18" charset="0"/>
              </a:rPr>
              <a:t>和</a:t>
            </a:r>
            <a:r>
              <a:rPr lang="en-US" altLang="zh-CN" sz="2000" dirty="0">
                <a:latin typeface="宋体" panose="02010600030101010101" pitchFamily="2" charset="-122"/>
                <a:ea typeface="宋体" panose="02010600030101010101" pitchFamily="2" charset="-122"/>
                <a:cs typeface="Times New Roman" panose="02020603050405020304" pitchFamily="18" charset="0"/>
              </a:rPr>
              <a:t>《</a:t>
            </a:r>
            <a:r>
              <a:rPr lang="zh-CN" altLang="en-US" sz="2000" dirty="0">
                <a:latin typeface="宋体" panose="02010600030101010101" pitchFamily="2" charset="-122"/>
                <a:ea typeface="宋体" panose="02010600030101010101" pitchFamily="2" charset="-122"/>
                <a:cs typeface="Times New Roman" panose="02020603050405020304" pitchFamily="18" charset="0"/>
              </a:rPr>
              <a:t>西南交通大学研究生学籍管理规定</a:t>
            </a:r>
            <a:r>
              <a:rPr lang="en-US" altLang="zh-CN" sz="2000" dirty="0">
                <a:latin typeface="宋体" panose="02010600030101010101" pitchFamily="2" charset="-122"/>
                <a:ea typeface="宋体" panose="02010600030101010101" pitchFamily="2" charset="-122"/>
                <a:cs typeface="Times New Roman" panose="02020603050405020304" pitchFamily="18" charset="0"/>
              </a:rPr>
              <a:t>》</a:t>
            </a:r>
            <a:r>
              <a:rPr lang="zh-CN" altLang="en-US" sz="2000" dirty="0">
                <a:latin typeface="宋体" panose="02010600030101010101" pitchFamily="2" charset="-122"/>
                <a:ea typeface="宋体" panose="02010600030101010101" pitchFamily="2" charset="-122"/>
                <a:cs typeface="Times New Roman" panose="02020603050405020304" pitchFamily="18" charset="0"/>
              </a:rPr>
              <a:t>。</a:t>
            </a:r>
            <a:endParaRPr lang="zh-CN" altLang="en-US" sz="2000" dirty="0">
              <a:latin typeface="宋体" panose="02010600030101010101" pitchFamily="2" charset="-122"/>
              <a:ea typeface="宋体" panose="02010600030101010101" pitchFamily="2" charset="-122"/>
              <a:cs typeface="Times New Roman" panose="02020603050405020304" pitchFamily="18" charset="0"/>
            </a:endParaRPr>
          </a:p>
          <a:p>
            <a:pPr algn="just">
              <a:lnSpc>
                <a:spcPct val="130000"/>
              </a:lnSpc>
            </a:pPr>
            <a:r>
              <a:rPr lang="en-US" altLang="zh-CN" sz="2000" dirty="0">
                <a:latin typeface="宋体" panose="02010600030101010101" pitchFamily="2" charset="-122"/>
                <a:ea typeface="宋体" panose="02010600030101010101" pitchFamily="2" charset="-122"/>
                <a:cs typeface="Times New Roman" panose="02020603050405020304" pitchFamily="18" charset="0"/>
              </a:rPr>
              <a:t>    5.</a:t>
            </a:r>
            <a:r>
              <a:rPr lang="zh-CN" altLang="en-US" sz="2000" b="1" dirty="0">
                <a:highlight>
                  <a:srgbClr val="FFFF00"/>
                </a:highlight>
                <a:latin typeface="宋体" panose="02010600030101010101" pitchFamily="2" charset="-122"/>
                <a:ea typeface="宋体" panose="02010600030101010101" pitchFamily="2" charset="-122"/>
                <a:cs typeface="Times New Roman" panose="02020603050405020304" pitchFamily="18" charset="0"/>
              </a:rPr>
              <a:t>学生因特殊原因办理退宿手续后，需要重新住宿的，须本人提出申请，经学院同意，由学生工作部在学校住宿条件允许的情况下进行安排。</a:t>
            </a:r>
            <a:endParaRPr lang="zh-CN" altLang="en-US" sz="2000" b="1" dirty="0">
              <a:highlight>
                <a:srgbClr val="FFFF00"/>
              </a:highlight>
              <a:latin typeface="宋体" panose="02010600030101010101" pitchFamily="2" charset="-122"/>
              <a:ea typeface="宋体" panose="02010600030101010101" pitchFamily="2" charset="-122"/>
              <a:cs typeface="Times New Roman" panose="02020603050405020304" pitchFamily="18" charset="0"/>
            </a:endParaRPr>
          </a:p>
          <a:p>
            <a:pPr indent="720090" algn="just">
              <a:lnSpc>
                <a:spcPct val="130000"/>
              </a:lnSpc>
            </a:pPr>
            <a:endParaRPr lang="zh-CN" altLang="en-US" sz="2400" dirty="0">
              <a:latin typeface="宋体" panose="02010600030101010101" pitchFamily="2" charset="-122"/>
              <a:ea typeface="宋体" panose="02010600030101010101" pitchFamily="2" charset="-122"/>
              <a:cs typeface="Times New Roman" panose="02020603050405020304"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1-2-1"/>
          <p:cNvPicPr>
            <a:picLocks noChangeAspect="1" noChangeArrowheads="1"/>
          </p:cNvPicPr>
          <p:nvPr/>
        </p:nvPicPr>
        <p:blipFill>
          <a:blip r:embed="rId1">
            <a:duotone>
              <a:schemeClr val="accent5">
                <a:shade val="45000"/>
                <a:satMod val="135000"/>
              </a:schemeClr>
              <a:prstClr val="white"/>
            </a:duotone>
            <a:extLst>
              <a:ext uri="{28A0092B-C50C-407E-A947-70E740481C1C}">
                <a14:useLocalDpi xmlns:a14="http://schemas.microsoft.com/office/drawing/2010/main" val="0"/>
              </a:ext>
            </a:extLst>
          </a:blip>
          <a:srcRect r="21518"/>
          <a:stretch>
            <a:fillRect/>
          </a:stretch>
        </p:blipFill>
        <p:spPr bwMode="auto">
          <a:xfrm>
            <a:off x="4865571" y="0"/>
            <a:ext cx="7326429" cy="904346"/>
          </a:xfrm>
          <a:custGeom>
            <a:avLst/>
            <a:gdLst>
              <a:gd name="connsiteX0" fmla="*/ 0 w 7326429"/>
              <a:gd name="connsiteY0" fmla="*/ 0 h 904346"/>
              <a:gd name="connsiteX1" fmla="*/ 7326429 w 7326429"/>
              <a:gd name="connsiteY1" fmla="*/ 0 h 904346"/>
              <a:gd name="connsiteX2" fmla="*/ 7326429 w 7326429"/>
              <a:gd name="connsiteY2" fmla="*/ 454025 h 904346"/>
              <a:gd name="connsiteX3" fmla="*/ 6963906 w 7326429"/>
              <a:gd name="connsiteY3" fmla="*/ 898826 h 904346"/>
              <a:gd name="connsiteX4" fmla="*/ 6909147 w 7326429"/>
              <a:gd name="connsiteY4" fmla="*/ 904346 h 904346"/>
              <a:gd name="connsiteX5" fmla="*/ 0 w 7326429"/>
              <a:gd name="connsiteY5" fmla="*/ 904346 h 904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26429" h="904346">
                <a:moveTo>
                  <a:pt x="0" y="0"/>
                </a:moveTo>
                <a:lnTo>
                  <a:pt x="7326429" y="0"/>
                </a:lnTo>
                <a:lnTo>
                  <a:pt x="7326429" y="454025"/>
                </a:lnTo>
                <a:cubicBezTo>
                  <a:pt x="7326429" y="673432"/>
                  <a:pt x="7170797" y="856490"/>
                  <a:pt x="6963906" y="898826"/>
                </a:cubicBezTo>
                <a:lnTo>
                  <a:pt x="6909147" y="904346"/>
                </a:lnTo>
                <a:lnTo>
                  <a:pt x="0" y="904346"/>
                </a:lnTo>
                <a:close/>
              </a:path>
            </a:pathLst>
          </a:custGeom>
          <a:noFill/>
          <a:effectLst/>
          <a:extLst>
            <a:ext uri="{909E8E84-426E-40DD-AFC4-6F175D3DCCD1}">
              <a14:hiddenFill xmlns:a14="http://schemas.microsoft.com/office/drawing/2010/main">
                <a:solidFill>
                  <a:srgbClr val="FFFFFF"/>
                </a:solidFill>
              </a14:hiddenFill>
            </a:ext>
          </a:extLst>
        </p:spPr>
      </p:pic>
      <p:sp>
        <p:nvSpPr>
          <p:cNvPr id="13" name="1-2-2"/>
          <p:cNvSpPr/>
          <p:nvPr/>
        </p:nvSpPr>
        <p:spPr>
          <a:xfrm flipV="1">
            <a:off x="-1523" y="0"/>
            <a:ext cx="12155486" cy="908050"/>
          </a:xfrm>
          <a:prstGeom prst="round1Rect">
            <a:avLst>
              <a:gd name="adj" fmla="val 50000"/>
            </a:avLst>
          </a:prstGeom>
          <a:gradFill flip="none" rotWithShape="1">
            <a:gsLst>
              <a:gs pos="33000">
                <a:srgbClr val="0079BA">
                  <a:alpha val="84000"/>
                </a:srgbClr>
              </a:gs>
              <a:gs pos="0">
                <a:srgbClr val="00BFE8">
                  <a:alpha val="0"/>
                </a:srgbClr>
              </a:gs>
              <a:gs pos="91000">
                <a:srgbClr val="0079BA"/>
              </a:gs>
            </a:gsLst>
            <a:lin ang="108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gradFill flip="none" rotWithShape="1">
                <a:gsLst>
                  <a:gs pos="0">
                    <a:srgbClr val="FFFFFF"/>
                  </a:gs>
                  <a:gs pos="70000">
                    <a:srgbClr val="FFFFFF">
                      <a:alpha val="80000"/>
                    </a:srgbClr>
                  </a:gs>
                </a:gsLst>
                <a:lin ang="5400000" scaled="1"/>
                <a:tileRect/>
              </a:gradFill>
              <a:effectLst>
                <a:outerShdw blurRad="50800" dist="38100" dir="5400000" rotWithShape="0">
                  <a:srgbClr val="FFFFFF">
                    <a:lumMod val="20000"/>
                    <a:alpha val="20000"/>
                  </a:srgbClr>
                </a:outerShdw>
              </a:effectLst>
            </a:endParaRPr>
          </a:p>
        </p:txBody>
      </p:sp>
      <p:sp>
        <p:nvSpPr>
          <p:cNvPr id="18" name="1-3"/>
          <p:cNvSpPr txBox="1"/>
          <p:nvPr/>
        </p:nvSpPr>
        <p:spPr>
          <a:xfrm>
            <a:off x="931778" y="256282"/>
            <a:ext cx="3775393" cy="523220"/>
          </a:xfrm>
          <a:prstGeom prst="rect">
            <a:avLst/>
          </a:prstGeom>
          <a:noFill/>
        </p:spPr>
        <p:txBody>
          <a:bodyPr wrap="none" rtlCol="0">
            <a:spAutoFit/>
          </a:bodyPr>
          <a:lstStyle>
            <a:defPPr>
              <a:defRPr lang="zh-CN"/>
            </a:defPPr>
            <a:lvl1pPr marR="0" lvl="0" indent="0" algn="ctr" fontAlgn="auto">
              <a:lnSpc>
                <a:spcPct val="100000"/>
              </a:lnSpc>
              <a:spcBef>
                <a:spcPts val="0"/>
              </a:spcBef>
              <a:spcAft>
                <a:spcPts val="0"/>
              </a:spcAft>
              <a:buClrTx/>
              <a:buSzTx/>
              <a:buFontTx/>
              <a:buNone/>
              <a:defRPr kumimoji="0" sz="6000" b="0" i="0" u="none" strike="noStrike" cap="none" spc="0" normalizeH="0" baseline="0">
                <a:ln>
                  <a:noFill/>
                </a:ln>
                <a:solidFill>
                  <a:srgbClr val="2C1F17"/>
                </a:solidFill>
                <a:effectLst/>
                <a:uLnTx/>
                <a:uFillTx/>
                <a:latin typeface="思源黑体 CN Bold" panose="020B0800000000000000" charset="-122"/>
                <a:ea typeface="思源黑体 CN Bold" panose="020B0800000000000000" charset="-122"/>
              </a:defRPr>
            </a:lvl1pPr>
          </a:lstStyle>
          <a:p>
            <a:r>
              <a:rPr lang="en-US" altLang="zh-CN" sz="2800"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rPr>
              <a:t>《</a:t>
            </a:r>
            <a:r>
              <a:rPr lang="zh-CN" altLang="en-US" sz="2800"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rPr>
              <a:t>学生公寓管理办法</a:t>
            </a:r>
            <a:r>
              <a:rPr lang="en-US" altLang="zh-CN" sz="2800"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rPr>
              <a:t>》</a:t>
            </a:r>
            <a:endParaRPr lang="zh-CN" altLang="en-US" sz="2800"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endParaRPr>
          </a:p>
        </p:txBody>
      </p:sp>
      <p:sp>
        <p:nvSpPr>
          <p:cNvPr id="24" name="1-7"/>
          <p:cNvSpPr/>
          <p:nvPr/>
        </p:nvSpPr>
        <p:spPr>
          <a:xfrm>
            <a:off x="372767" y="228673"/>
            <a:ext cx="578438" cy="578438"/>
          </a:xfrm>
          <a:prstGeom prst="ellipse">
            <a:avLst/>
          </a:prstGeom>
          <a:gradFill flip="none" rotWithShape="1">
            <a:gsLst>
              <a:gs pos="0">
                <a:schemeClr val="accent5">
                  <a:lumMod val="20000"/>
                  <a:lumOff val="80000"/>
                </a:schemeClr>
              </a:gs>
              <a:gs pos="70000">
                <a:srgbClr val="FFFFFF"/>
              </a:gs>
            </a:gsLst>
            <a:lin ang="5400000" scaled="1"/>
            <a:tileRect/>
          </a:gradFill>
          <a:ln>
            <a:noFill/>
          </a:ln>
          <a:effectLst>
            <a:outerShdw blurRad="50800" dist="38100" dir="5400000" rotWithShape="0">
              <a:srgbClr val="FFFFFF">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gradFill flip="none" rotWithShape="1">
                <a:gsLst>
                  <a:gs pos="0">
                    <a:srgbClr val="FFFFFF"/>
                  </a:gs>
                  <a:gs pos="70000">
                    <a:srgbClr val="FFFFFF">
                      <a:alpha val="80000"/>
                    </a:srgbClr>
                  </a:gs>
                </a:gsLst>
                <a:lin ang="5400000" scaled="1"/>
                <a:tileRect/>
              </a:gradFill>
              <a:effectLst>
                <a:outerShdw blurRad="50800" dist="38100" dir="5400000" rotWithShape="0">
                  <a:srgbClr val="FFFFFF">
                    <a:lumMod val="20000"/>
                    <a:alpha val="20000"/>
                  </a:srgbClr>
                </a:outerShdw>
              </a:effectLst>
            </a:endParaRPr>
          </a:p>
        </p:txBody>
      </p:sp>
      <p:sp>
        <p:nvSpPr>
          <p:cNvPr id="25" name="1-8"/>
          <p:cNvSpPr txBox="1"/>
          <p:nvPr/>
        </p:nvSpPr>
        <p:spPr>
          <a:xfrm>
            <a:off x="467013" y="256282"/>
            <a:ext cx="402674" cy="523220"/>
          </a:xfrm>
          <a:prstGeom prst="rect">
            <a:avLst/>
          </a:prstGeom>
          <a:noFill/>
        </p:spPr>
        <p:txBody>
          <a:bodyPr wrap="none" rtlCol="0">
            <a:spAutoFit/>
          </a:bodyPr>
          <a:lstStyle>
            <a:defPPr>
              <a:defRPr lang="zh-CN"/>
            </a:defPPr>
            <a:lvl1pPr marR="0" lvl="0" indent="0" algn="ctr" fontAlgn="auto">
              <a:lnSpc>
                <a:spcPct val="100000"/>
              </a:lnSpc>
              <a:spcBef>
                <a:spcPts val="0"/>
              </a:spcBef>
              <a:spcAft>
                <a:spcPts val="0"/>
              </a:spcAft>
              <a:buClrTx/>
              <a:buSzTx/>
              <a:buFontTx/>
              <a:buNone/>
              <a:defRPr kumimoji="0" sz="6000" b="0" i="0" u="none" strike="noStrike" cap="none" spc="0" normalizeH="0" baseline="0">
                <a:ln>
                  <a:noFill/>
                </a:ln>
                <a:solidFill>
                  <a:srgbClr val="2C1F17"/>
                </a:solidFill>
                <a:effectLst/>
                <a:uLnTx/>
                <a:uFillTx/>
                <a:latin typeface="思源黑体 CN Bold" panose="020B0800000000000000" charset="-122"/>
                <a:ea typeface="思源黑体 CN Bold" panose="020B0800000000000000" charset="-122"/>
              </a:defRPr>
            </a:lvl1pPr>
          </a:lstStyle>
          <a:p>
            <a:r>
              <a:rPr lang="en-US" altLang="zh-CN" sz="2800" dirty="0">
                <a:solidFill>
                  <a:srgbClr val="0079BA"/>
                </a:soli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rPr>
              <a:t>1</a:t>
            </a:r>
            <a:endParaRPr lang="zh-CN" altLang="en-US" sz="2800" dirty="0">
              <a:solidFill>
                <a:srgbClr val="0079BA"/>
              </a:solidFill>
              <a:effectLst>
                <a:outerShdw blurRad="50800" dist="38100" dir="5400000" rotWithShape="0">
                  <a:srgbClr val="000000">
                    <a:lumMod val="20000"/>
                    <a:alpha val="20000"/>
                  </a:srgbClr>
                </a:outerShdw>
              </a:effectLst>
              <a:latin typeface="思源宋体 CN Heavy" panose="02020900000000000000" pitchFamily="18" charset="-122"/>
              <a:ea typeface="思源宋体 CN Heavy" panose="02020900000000000000" pitchFamily="18" charset="-122"/>
            </a:endParaRPr>
          </a:p>
        </p:txBody>
      </p:sp>
      <p:cxnSp>
        <p:nvCxnSpPr>
          <p:cNvPr id="3" name="1-4"/>
          <p:cNvCxnSpPr/>
          <p:nvPr/>
        </p:nvCxnSpPr>
        <p:spPr>
          <a:xfrm flipV="1">
            <a:off x="4707171" y="309612"/>
            <a:ext cx="0" cy="41656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 name="1-5"/>
          <p:cNvSpPr txBox="1"/>
          <p:nvPr/>
        </p:nvSpPr>
        <p:spPr>
          <a:xfrm>
            <a:off x="4865570" y="287059"/>
            <a:ext cx="1415772" cy="461665"/>
          </a:xfrm>
          <a:prstGeom prst="rect">
            <a:avLst/>
          </a:prstGeom>
          <a:noFill/>
        </p:spPr>
        <p:txBody>
          <a:bodyPr wrap="none" rtlCol="0">
            <a:spAutoFit/>
          </a:bodyPr>
          <a:lstStyle>
            <a:defPPr>
              <a:defRPr lang="zh-CN"/>
            </a:defPPr>
            <a:lvl1pPr marR="0" lvl="0" indent="0" algn="ctr" fontAlgn="auto">
              <a:lnSpc>
                <a:spcPct val="100000"/>
              </a:lnSpc>
              <a:spcBef>
                <a:spcPts val="0"/>
              </a:spcBef>
              <a:spcAft>
                <a:spcPts val="0"/>
              </a:spcAft>
              <a:buClrTx/>
              <a:buSzTx/>
              <a:buFontTx/>
              <a:buNone/>
              <a:defRPr kumimoji="0" sz="6000" b="0" i="0" u="none" strike="noStrike" cap="none" spc="0" normalizeH="0" baseline="0">
                <a:ln>
                  <a:noFill/>
                </a:ln>
                <a:solidFill>
                  <a:srgbClr val="2C1F17"/>
                </a:solidFill>
                <a:effectLst/>
                <a:uLnTx/>
                <a:uFillTx/>
                <a:latin typeface="思源黑体 CN Bold" panose="020B0800000000000000" charset="-122"/>
                <a:ea typeface="思源黑体 CN Bold" panose="020B0800000000000000" charset="-122"/>
              </a:defRPr>
            </a:lvl1pPr>
          </a:lstStyle>
          <a:p>
            <a:r>
              <a:rPr lang="zh-CN" altLang="en-US" sz="2400" b="1"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黑体 CN Bold" panose="020B0800000000000000" charset="-122"/>
                <a:ea typeface="思源黑体 CN Bold" panose="020B0800000000000000" charset="-122"/>
                <a:cs typeface="阿里巴巴普惠体 R" panose="00020600040101010101" pitchFamily="18" charset="-122"/>
              </a:rPr>
              <a:t>管理规范</a:t>
            </a:r>
            <a:endParaRPr lang="zh-CN" altLang="en-US" sz="2400" b="1" dirty="0">
              <a:gradFill flip="none" rotWithShape="1">
                <a:gsLst>
                  <a:gs pos="0">
                    <a:srgbClr val="FFFFFF"/>
                  </a:gs>
                  <a:gs pos="70000">
                    <a:srgbClr val="FFFFFF">
                      <a:alpha val="80000"/>
                    </a:srgbClr>
                  </a:gs>
                </a:gsLst>
                <a:lin ang="5400000" scaled="1"/>
                <a:tileRect/>
              </a:gradFill>
              <a:effectLst>
                <a:outerShdw blurRad="50800" dist="38100" dir="5400000" rotWithShape="0">
                  <a:srgbClr val="000000">
                    <a:lumMod val="20000"/>
                    <a:alpha val="20000"/>
                  </a:srgbClr>
                </a:outerShdw>
              </a:effectLst>
              <a:latin typeface="思源黑体 CN Bold" panose="020B0800000000000000" charset="-122"/>
              <a:ea typeface="思源黑体 CN Bold" panose="020B0800000000000000" charset="-122"/>
              <a:cs typeface="阿里巴巴普惠体 R" panose="00020600040101010101" pitchFamily="18" charset="-122"/>
            </a:endParaRPr>
          </a:p>
        </p:txBody>
      </p:sp>
      <p:sp>
        <p:nvSpPr>
          <p:cNvPr id="2" name="矩形: 圆角 1"/>
          <p:cNvSpPr/>
          <p:nvPr/>
        </p:nvSpPr>
        <p:spPr>
          <a:xfrm>
            <a:off x="372767" y="1685269"/>
            <a:ext cx="11523958" cy="3934481"/>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p:cNvSpPr txBox="1"/>
          <p:nvPr/>
        </p:nvSpPr>
        <p:spPr>
          <a:xfrm>
            <a:off x="466725" y="1844595"/>
            <a:ext cx="11258549" cy="4105355"/>
          </a:xfrm>
          <a:prstGeom prst="rect">
            <a:avLst/>
          </a:prstGeom>
          <a:noFill/>
        </p:spPr>
        <p:txBody>
          <a:bodyPr wrap="square">
            <a:spAutoFit/>
          </a:bodyPr>
          <a:lstStyle/>
          <a:p>
            <a:pPr algn="just">
              <a:lnSpc>
                <a:spcPct val="130000"/>
              </a:lnSpc>
            </a:pPr>
            <a:r>
              <a:rPr lang="zh-CN" altLang="en-US" sz="2000" b="1" dirty="0">
                <a:latin typeface="宋体" panose="02010600030101010101" pitchFamily="2" charset="-122"/>
                <a:ea typeface="宋体" panose="02010600030101010101" pitchFamily="2" charset="-122"/>
                <a:cs typeface="Times New Roman" panose="02020603050405020304" pitchFamily="18" charset="0"/>
              </a:rPr>
              <a:t>    第五条 </a:t>
            </a:r>
            <a:r>
              <a:rPr lang="zh-CN" altLang="en-US" sz="2000" dirty="0">
                <a:latin typeface="宋体" panose="02010600030101010101" pitchFamily="2" charset="-122"/>
                <a:ea typeface="宋体" panose="02010600030101010101" pitchFamily="2" charset="-122"/>
                <a:cs typeface="Times New Roman" panose="02020603050405020304" pitchFamily="18" charset="0"/>
              </a:rPr>
              <a:t>学生调宿</a:t>
            </a:r>
            <a:r>
              <a:rPr lang="en-US" altLang="zh-CN" sz="2000" dirty="0">
                <a:latin typeface="宋体" panose="02010600030101010101" pitchFamily="2" charset="-122"/>
                <a:ea typeface="宋体" panose="02010600030101010101" pitchFamily="2" charset="-122"/>
                <a:cs typeface="Times New Roman" panose="02020603050405020304" pitchFamily="18" charset="0"/>
              </a:rPr>
              <a:t>    </a:t>
            </a:r>
            <a:endParaRPr lang="en-US" altLang="zh-CN" sz="2000" dirty="0">
              <a:latin typeface="宋体" panose="02010600030101010101" pitchFamily="2" charset="-122"/>
              <a:ea typeface="宋体" panose="02010600030101010101" pitchFamily="2" charset="-122"/>
              <a:cs typeface="Times New Roman" panose="02020603050405020304" pitchFamily="18" charset="0"/>
            </a:endParaRPr>
          </a:p>
          <a:p>
            <a:pPr algn="just">
              <a:lnSpc>
                <a:spcPct val="130000"/>
              </a:lnSpc>
            </a:pPr>
            <a:r>
              <a:rPr lang="zh-CN" altLang="en-US" sz="2000" dirty="0">
                <a:latin typeface="宋体" panose="02010600030101010101" pitchFamily="2" charset="-122"/>
                <a:ea typeface="宋体" panose="02010600030101010101" pitchFamily="2" charset="-122"/>
                <a:cs typeface="Times New Roman" panose="02020603050405020304" pitchFamily="18" charset="0"/>
              </a:rPr>
              <a:t>    学生因房屋客观原因需要调整宿舍、床位的，应通过所在学院向学生工作部提出申请，经资产与实验室管理处、学生工作部批准后进行调整。 </a:t>
            </a:r>
            <a:endParaRPr lang="zh-CN" altLang="en-US" sz="2000" dirty="0">
              <a:latin typeface="宋体" panose="02010600030101010101" pitchFamily="2" charset="-122"/>
              <a:ea typeface="宋体" panose="02010600030101010101" pitchFamily="2" charset="-122"/>
              <a:cs typeface="Times New Roman" panose="02020603050405020304" pitchFamily="18" charset="0"/>
            </a:endParaRPr>
          </a:p>
          <a:p>
            <a:pPr algn="just">
              <a:lnSpc>
                <a:spcPct val="130000"/>
              </a:lnSpc>
            </a:pPr>
            <a:r>
              <a:rPr lang="zh-CN" altLang="en-US" sz="2000" dirty="0">
                <a:latin typeface="宋体" panose="02010600030101010101" pitchFamily="2" charset="-122"/>
                <a:ea typeface="宋体" panose="02010600030101010101" pitchFamily="2" charset="-122"/>
                <a:cs typeface="Times New Roman" panose="02020603050405020304" pitchFamily="18" charset="0"/>
              </a:rPr>
              <a:t>    宿舍、床位调整，根据空宿舍、空床位情况，按同班级、同学院的原则调整，原则上不办理跨年级、跨学院调整。</a:t>
            </a:r>
            <a:endParaRPr lang="zh-CN" altLang="en-US" sz="2000" dirty="0">
              <a:latin typeface="宋体" panose="02010600030101010101" pitchFamily="2" charset="-122"/>
              <a:ea typeface="宋体" panose="02010600030101010101" pitchFamily="2" charset="-122"/>
              <a:cs typeface="Times New Roman" panose="02020603050405020304" pitchFamily="18" charset="0"/>
            </a:endParaRPr>
          </a:p>
          <a:p>
            <a:pPr algn="just">
              <a:lnSpc>
                <a:spcPct val="130000"/>
              </a:lnSpc>
            </a:pPr>
            <a:r>
              <a:rPr lang="zh-CN" altLang="en-US" sz="2000" dirty="0">
                <a:latin typeface="宋体" panose="02010600030101010101" pitchFamily="2" charset="-122"/>
                <a:ea typeface="宋体" panose="02010600030101010101" pitchFamily="2" charset="-122"/>
                <a:cs typeface="Times New Roman" panose="02020603050405020304" pitchFamily="18" charset="0"/>
              </a:rPr>
              <a:t>    </a:t>
            </a:r>
            <a:r>
              <a:rPr lang="zh-CN" altLang="en-US" sz="2000" b="1" dirty="0">
                <a:highlight>
                  <a:srgbClr val="FFFF00"/>
                </a:highlight>
                <a:latin typeface="宋体" panose="02010600030101010101" pitchFamily="2" charset="-122"/>
                <a:ea typeface="宋体" panose="02010600030101010101" pitchFamily="2" charset="-122"/>
                <a:cs typeface="Times New Roman" panose="02020603050405020304" pitchFamily="18" charset="0"/>
              </a:rPr>
              <a:t>学生不得以任何理由拒绝学校安排其他同学入住或强迫室友从宿舍搬出。</a:t>
            </a:r>
            <a:endParaRPr lang="zh-CN" altLang="en-US" sz="2000" b="1" dirty="0">
              <a:highlight>
                <a:srgbClr val="FFFF00"/>
              </a:highlight>
              <a:latin typeface="宋体" panose="02010600030101010101" pitchFamily="2" charset="-122"/>
              <a:ea typeface="宋体" panose="02010600030101010101" pitchFamily="2" charset="-122"/>
              <a:cs typeface="Times New Roman" panose="02020603050405020304" pitchFamily="18" charset="0"/>
            </a:endParaRPr>
          </a:p>
          <a:p>
            <a:pPr algn="just">
              <a:lnSpc>
                <a:spcPct val="130000"/>
              </a:lnSpc>
            </a:pPr>
            <a:endParaRPr lang="zh-CN" altLang="en-US" sz="2000" b="1" dirty="0">
              <a:latin typeface="宋体" panose="02010600030101010101" pitchFamily="2" charset="-122"/>
              <a:ea typeface="宋体" panose="02010600030101010101" pitchFamily="2" charset="-122"/>
              <a:cs typeface="Times New Roman" panose="02020603050405020304" pitchFamily="18" charset="0"/>
            </a:endParaRPr>
          </a:p>
          <a:p>
            <a:pPr algn="just">
              <a:lnSpc>
                <a:spcPct val="130000"/>
              </a:lnSpc>
            </a:pPr>
            <a:r>
              <a:rPr lang="zh-CN" altLang="en-US" sz="2000" dirty="0">
                <a:latin typeface="宋体" panose="02010600030101010101" pitchFamily="2" charset="-122"/>
                <a:ea typeface="宋体" panose="02010600030101010101" pitchFamily="2" charset="-122"/>
                <a:cs typeface="Times New Roman" panose="02020603050405020304" pitchFamily="18" charset="0"/>
              </a:rPr>
              <a:t>    </a:t>
            </a:r>
            <a:r>
              <a:rPr lang="zh-CN" altLang="en-US" sz="2000" b="1" dirty="0">
                <a:solidFill>
                  <a:srgbClr val="FF0000"/>
                </a:solidFill>
                <a:latin typeface="宋体" panose="02010600030101010101" pitchFamily="2" charset="-122"/>
                <a:ea typeface="宋体" panose="02010600030101010101" pitchFamily="2" charset="-122"/>
                <a:cs typeface="Times New Roman" panose="02020603050405020304" pitchFamily="18" charset="0"/>
              </a:rPr>
              <a:t>注：大家无特殊原因的尽量不要调宿舍，特殊情况经学院、学校同意后可进行调整，但也是在学院内同年级同学的宿舍间进行调整，不能跨学院、跨年级。</a:t>
            </a:r>
            <a:endParaRPr lang="zh-CN" altLang="en-US" sz="2000" b="1" dirty="0">
              <a:solidFill>
                <a:srgbClr val="FF0000"/>
              </a:solidFill>
              <a:latin typeface="宋体" panose="02010600030101010101" pitchFamily="2" charset="-122"/>
              <a:ea typeface="宋体" panose="02010600030101010101" pitchFamily="2" charset="-122"/>
              <a:cs typeface="Times New Roman" panose="02020603050405020304" pitchFamily="18" charset="0"/>
            </a:endParaRPr>
          </a:p>
          <a:p>
            <a:pPr indent="720090" algn="just">
              <a:lnSpc>
                <a:spcPct val="130000"/>
              </a:lnSpc>
            </a:pPr>
            <a:endParaRPr lang="zh-CN" altLang="en-US" sz="2400" dirty="0">
              <a:latin typeface="宋体" panose="02010600030101010101" pitchFamily="2" charset="-122"/>
              <a:ea typeface="宋体" panose="02010600030101010101" pitchFamily="2" charset="-122"/>
              <a:cs typeface="Times New Roman" panose="02020603050405020304" pitchFamily="18" charset="0"/>
            </a:endParaRPr>
          </a:p>
        </p:txBody>
      </p:sp>
    </p:spTree>
  </p:cSld>
  <p:clrMapOvr>
    <a:masterClrMapping/>
  </p:clrMapOvr>
</p:sld>
</file>

<file path=ppt/tags/tag1.xml><?xml version="1.0" encoding="utf-8"?>
<p:tagLst xmlns:p="http://schemas.openxmlformats.org/presentationml/2006/main">
  <p:tag name="COMMONDATA" val="eyJoZGlkIjoiN2M1ZDMzMzY5NDRlMDhlNTM3MDI1ODFiY2I1OWNiNzQifQ=="/>
  <p:tag name="commondata" val="eyJoZGlkIjoiODk4MGQzMTg0YmUyOTAzZDgzYjA4YTUwNzczMjgyNDgifQ=="/>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7121</Words>
  <Application>WPS 演示</Application>
  <PresentationFormat>宽屏</PresentationFormat>
  <Paragraphs>366</Paragraphs>
  <Slides>28</Slides>
  <Notes>2</Notes>
  <HiddenSlides>0</HiddenSlides>
  <MMClips>1</MMClips>
  <ScaleCrop>false</ScaleCrop>
  <HeadingPairs>
    <vt:vector size="6" baseType="variant">
      <vt:variant>
        <vt:lpstr>已用的字体</vt:lpstr>
      </vt:variant>
      <vt:variant>
        <vt:i4>22</vt:i4>
      </vt:variant>
      <vt:variant>
        <vt:lpstr>主题</vt:lpstr>
      </vt:variant>
      <vt:variant>
        <vt:i4>1</vt:i4>
      </vt:variant>
      <vt:variant>
        <vt:lpstr>幻灯片标题</vt:lpstr>
      </vt:variant>
      <vt:variant>
        <vt:i4>28</vt:i4>
      </vt:variant>
    </vt:vector>
  </HeadingPairs>
  <TitlesOfParts>
    <vt:vector size="51" baseType="lpstr">
      <vt:lpstr>Arial</vt:lpstr>
      <vt:lpstr>宋体</vt:lpstr>
      <vt:lpstr>Wingdings</vt:lpstr>
      <vt:lpstr>思源宋体 CN Heavy</vt:lpstr>
      <vt:lpstr>阿里巴巴普惠体 B</vt:lpstr>
      <vt:lpstr>Calibri</vt:lpstr>
      <vt:lpstr>阿里巴巴普惠体 Light</vt:lpstr>
      <vt:lpstr>思源黑体 CN Regular</vt:lpstr>
      <vt:lpstr>Impact</vt:lpstr>
      <vt:lpstr>OPPOSans B</vt:lpstr>
      <vt:lpstr>微软雅黑</vt:lpstr>
      <vt:lpstr>阿里巴巴普惠体 L</vt:lpstr>
      <vt:lpstr>思源黑体 CN Bold</vt:lpstr>
      <vt:lpstr>阿里巴巴普惠体 R</vt:lpstr>
      <vt:lpstr>Times New Roman</vt:lpstr>
      <vt:lpstr>等线</vt:lpstr>
      <vt:lpstr>Arial Unicode MS</vt:lpstr>
      <vt:lpstr>等线 Light</vt:lpstr>
      <vt:lpstr>Arial</vt:lpstr>
      <vt:lpstr>思源黑体 Normal</vt:lpstr>
      <vt:lpstr>Source Sans Pro</vt:lpstr>
      <vt:lpstr>黑体</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PPT</dc:creator>
  <cp:lastModifiedBy>张陶陶</cp:lastModifiedBy>
  <cp:revision>68</cp:revision>
  <dcterms:created xsi:type="dcterms:W3CDTF">2023-05-22T13:14:00Z</dcterms:created>
  <dcterms:modified xsi:type="dcterms:W3CDTF">2024-10-16T15:03:30Z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2714A71192BC4057949D638A6B3A550D_13</vt:lpwstr>
  </property>
  <property fmtid="{D5CDD505-2E9C-101B-9397-08002B2CF9AE}" pid="3" name="KSOProductBuildVer">
    <vt:lpwstr>2052-12.1.0.18276</vt:lpwstr>
  </property>
</Properties>
</file>